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6"/>
  </p:notesMasterIdLst>
  <p:sldIdLst>
    <p:sldId id="422" r:id="rId2"/>
    <p:sldId id="365" r:id="rId3"/>
    <p:sldId id="366" r:id="rId4"/>
    <p:sldId id="367" r:id="rId5"/>
    <p:sldId id="401" r:id="rId6"/>
    <p:sldId id="368" r:id="rId7"/>
    <p:sldId id="369" r:id="rId8"/>
    <p:sldId id="402" r:id="rId9"/>
    <p:sldId id="370" r:id="rId10"/>
    <p:sldId id="371" r:id="rId11"/>
    <p:sldId id="372" r:id="rId12"/>
    <p:sldId id="403" r:id="rId13"/>
    <p:sldId id="373" r:id="rId14"/>
    <p:sldId id="374" r:id="rId15"/>
    <p:sldId id="404" r:id="rId16"/>
    <p:sldId id="375" r:id="rId17"/>
    <p:sldId id="405" r:id="rId18"/>
    <p:sldId id="406" r:id="rId19"/>
    <p:sldId id="407" r:id="rId20"/>
    <p:sldId id="408" r:id="rId21"/>
    <p:sldId id="409" r:id="rId22"/>
    <p:sldId id="376" r:id="rId23"/>
    <p:sldId id="410" r:id="rId24"/>
    <p:sldId id="411" r:id="rId25"/>
    <p:sldId id="412" r:id="rId26"/>
    <p:sldId id="413" r:id="rId27"/>
    <p:sldId id="377" r:id="rId28"/>
    <p:sldId id="414" r:id="rId29"/>
    <p:sldId id="416" r:id="rId30"/>
    <p:sldId id="417" r:id="rId31"/>
    <p:sldId id="418" r:id="rId32"/>
    <p:sldId id="419" r:id="rId33"/>
    <p:sldId id="420" r:id="rId34"/>
    <p:sldId id="421" r:id="rId35"/>
  </p:sldIdLst>
  <p:sldSz cx="9144000" cy="6858000" type="screen4x3"/>
  <p:notesSz cx="6858000" cy="9144000"/>
  <p:defaultTextStyle>
    <a:defPPr>
      <a:defRPr lang="en-US"/>
    </a:defPPr>
    <a:lvl1pPr marL="0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4037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68074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52112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36150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20187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04224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688261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072299" algn="l" defTabSz="768074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7" autoAdjust="0"/>
    <p:restoredTop sz="94660" autoAdjust="0"/>
  </p:normalViewPr>
  <p:slideViewPr>
    <p:cSldViewPr snapToGrid="0">
      <p:cViewPr varScale="1">
        <p:scale>
          <a:sx n="71" d="100"/>
          <a:sy n="71" d="100"/>
        </p:scale>
        <p:origin x="138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623111-964F-4AA9-80F3-21A97E1AA3E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id-ID"/>
        </a:p>
      </dgm:t>
    </dgm:pt>
    <dgm:pt modelId="{999CC2B3-73C7-4404-9338-9B15B935F30B}">
      <dgm:prSet phldrT="[Text]" custT="1"/>
      <dgm:spPr/>
      <dgm:t>
        <a:bodyPr/>
        <a:lstStyle/>
        <a:p>
          <a:r>
            <a:rPr lang="id-ID" sz="2400" b="1" dirty="0"/>
            <a:t>Transformasi</a:t>
          </a:r>
        </a:p>
      </dgm:t>
    </dgm:pt>
    <dgm:pt modelId="{31FA51B4-B38E-453B-960F-19A1CFDE2361}" type="parTrans" cxnId="{558DB126-D3C6-476F-99DB-7B0ACA9C3A20}">
      <dgm:prSet/>
      <dgm:spPr/>
      <dgm:t>
        <a:bodyPr/>
        <a:lstStyle/>
        <a:p>
          <a:endParaRPr lang="id-ID"/>
        </a:p>
      </dgm:t>
    </dgm:pt>
    <dgm:pt modelId="{87D0CD7D-A2F4-4DC7-B3A3-180987200495}" type="sibTrans" cxnId="{558DB126-D3C6-476F-99DB-7B0ACA9C3A20}">
      <dgm:prSet/>
      <dgm:spPr/>
      <dgm:t>
        <a:bodyPr/>
        <a:lstStyle/>
        <a:p>
          <a:endParaRPr lang="id-ID"/>
        </a:p>
      </dgm:t>
    </dgm:pt>
    <dgm:pt modelId="{4ACD4259-22FF-451A-8156-612AA9311505}">
      <dgm:prSet phldrT="[Text]" custT="1"/>
      <dgm:spPr/>
      <dgm:t>
        <a:bodyPr/>
        <a:lstStyle/>
        <a:p>
          <a:r>
            <a:rPr lang="en-ID" sz="1800" dirty="0"/>
            <a:t>Translasi (Pergeseran)</a:t>
          </a:r>
          <a:endParaRPr lang="id-ID" sz="1800" dirty="0"/>
        </a:p>
      </dgm:t>
    </dgm:pt>
    <dgm:pt modelId="{CF16BC67-55D4-4901-970B-9BF44596BB2F}" type="parTrans" cxnId="{B5EF9A50-8BE8-4BCD-86CE-E7D35B993BEE}">
      <dgm:prSet custT="1"/>
      <dgm:spPr/>
      <dgm:t>
        <a:bodyPr/>
        <a:lstStyle/>
        <a:p>
          <a:endParaRPr lang="id-ID" sz="1800"/>
        </a:p>
      </dgm:t>
    </dgm:pt>
    <dgm:pt modelId="{5BF4D080-E795-4EFF-8169-0D095E743FE4}" type="sibTrans" cxnId="{B5EF9A50-8BE8-4BCD-86CE-E7D35B993BEE}">
      <dgm:prSet/>
      <dgm:spPr/>
      <dgm:t>
        <a:bodyPr/>
        <a:lstStyle/>
        <a:p>
          <a:endParaRPr lang="id-ID"/>
        </a:p>
      </dgm:t>
    </dgm:pt>
    <dgm:pt modelId="{E45533B9-CF87-48F5-BF63-B8C8AB599312}">
      <dgm:prSet phldrT="[Text]" custT="1"/>
      <dgm:spPr/>
      <dgm:t>
        <a:bodyPr/>
        <a:lstStyle/>
        <a:p>
          <a:r>
            <a:rPr lang="en-ID" sz="1800" dirty="0"/>
            <a:t>Refleksi (Pencerminan)</a:t>
          </a:r>
          <a:endParaRPr lang="id-ID" sz="1800" dirty="0"/>
        </a:p>
      </dgm:t>
    </dgm:pt>
    <dgm:pt modelId="{6F6BB286-DFD9-4253-B463-100D4EB78403}" type="parTrans" cxnId="{2F650B55-C683-4A74-B1C1-87D8C5119A16}">
      <dgm:prSet custT="1"/>
      <dgm:spPr/>
      <dgm:t>
        <a:bodyPr/>
        <a:lstStyle/>
        <a:p>
          <a:endParaRPr lang="id-ID" sz="1800"/>
        </a:p>
      </dgm:t>
    </dgm:pt>
    <dgm:pt modelId="{E5B7DF2A-25A6-4900-98C8-98F86ACF4DFC}" type="sibTrans" cxnId="{2F650B55-C683-4A74-B1C1-87D8C5119A16}">
      <dgm:prSet/>
      <dgm:spPr/>
      <dgm:t>
        <a:bodyPr/>
        <a:lstStyle/>
        <a:p>
          <a:endParaRPr lang="id-ID"/>
        </a:p>
      </dgm:t>
    </dgm:pt>
    <dgm:pt modelId="{18A8D25B-74DF-4F22-99E1-2A3EE8644977}">
      <dgm:prSet phldrT="[Text]" custT="1"/>
      <dgm:spPr/>
      <dgm:t>
        <a:bodyPr/>
        <a:lstStyle/>
        <a:p>
          <a:r>
            <a:rPr lang="en-ID" sz="1800" dirty="0"/>
            <a:t>Rotasi (Perputaran)</a:t>
          </a:r>
          <a:endParaRPr lang="id-ID" sz="1800" dirty="0"/>
        </a:p>
      </dgm:t>
    </dgm:pt>
    <dgm:pt modelId="{EE9D23A2-C038-4BFB-9AE0-BDE57DC7F2AA}" type="parTrans" cxnId="{2BB4D678-1BD7-4550-94D8-1ABC6A6767D0}">
      <dgm:prSet custT="1"/>
      <dgm:spPr/>
      <dgm:t>
        <a:bodyPr/>
        <a:lstStyle/>
        <a:p>
          <a:endParaRPr lang="id-ID" sz="1800"/>
        </a:p>
      </dgm:t>
    </dgm:pt>
    <dgm:pt modelId="{43AEA1E6-3B15-4277-891D-EE6CC76FD6BC}" type="sibTrans" cxnId="{2BB4D678-1BD7-4550-94D8-1ABC6A6767D0}">
      <dgm:prSet/>
      <dgm:spPr/>
      <dgm:t>
        <a:bodyPr/>
        <a:lstStyle/>
        <a:p>
          <a:endParaRPr lang="id-ID"/>
        </a:p>
      </dgm:t>
    </dgm:pt>
    <dgm:pt modelId="{67E86D71-2A6E-429A-BD69-116CFCACC4B0}">
      <dgm:prSet phldrT="[Text]" custT="1"/>
      <dgm:spPr/>
      <dgm:t>
        <a:bodyPr/>
        <a:lstStyle/>
        <a:p>
          <a:r>
            <a:rPr lang="en-ID" sz="1800" dirty="0"/>
            <a:t>Dilatasi (Perkalian)</a:t>
          </a:r>
          <a:endParaRPr lang="id-ID" sz="1800" dirty="0"/>
        </a:p>
      </dgm:t>
    </dgm:pt>
    <dgm:pt modelId="{37DEB0E5-EA85-44BE-ACE0-3FAF5216B093}" type="parTrans" cxnId="{E5D32959-EEDD-4198-AC68-DF116D1D6066}">
      <dgm:prSet custT="1"/>
      <dgm:spPr/>
      <dgm:t>
        <a:bodyPr/>
        <a:lstStyle/>
        <a:p>
          <a:endParaRPr lang="id-ID" sz="1800"/>
        </a:p>
      </dgm:t>
    </dgm:pt>
    <dgm:pt modelId="{D4BE4076-9EE9-44C7-B4C0-87A3AA3E59B9}" type="sibTrans" cxnId="{E5D32959-EEDD-4198-AC68-DF116D1D6066}">
      <dgm:prSet/>
      <dgm:spPr/>
      <dgm:t>
        <a:bodyPr/>
        <a:lstStyle/>
        <a:p>
          <a:endParaRPr lang="id-ID"/>
        </a:p>
      </dgm:t>
    </dgm:pt>
    <dgm:pt modelId="{CE550CBD-783C-4CE6-AD08-C2F63D816D18}" type="pres">
      <dgm:prSet presAssocID="{93623111-964F-4AA9-80F3-21A97E1AA3E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30AABB6-C080-40BA-869E-39DDDBFF2EAF}" type="pres">
      <dgm:prSet presAssocID="{999CC2B3-73C7-4404-9338-9B15B935F30B}" presName="root1" presStyleCnt="0"/>
      <dgm:spPr/>
    </dgm:pt>
    <dgm:pt modelId="{6FB42A42-11D5-49F4-B229-07F9ED7BA6D8}" type="pres">
      <dgm:prSet presAssocID="{999CC2B3-73C7-4404-9338-9B15B935F30B}" presName="LevelOneTextNode" presStyleLbl="node0" presStyleIdx="0" presStyleCnt="1" custAng="5400000" custScaleX="457383" custScaleY="87931" custLinFactNeighborX="-98686">
        <dgm:presLayoutVars>
          <dgm:chPref val="3"/>
        </dgm:presLayoutVars>
      </dgm:prSet>
      <dgm:spPr/>
    </dgm:pt>
    <dgm:pt modelId="{6EC5A754-4385-4F5E-AB99-92568AC9DBE7}" type="pres">
      <dgm:prSet presAssocID="{999CC2B3-73C7-4404-9338-9B15B935F30B}" presName="level2hierChild" presStyleCnt="0"/>
      <dgm:spPr/>
    </dgm:pt>
    <dgm:pt modelId="{4DA421DB-85E0-45AF-8146-17F8B48070A1}" type="pres">
      <dgm:prSet presAssocID="{CF16BC67-55D4-4901-970B-9BF44596BB2F}" presName="conn2-1" presStyleLbl="parChTrans1D2" presStyleIdx="0" presStyleCnt="4" custScaleX="2000000"/>
      <dgm:spPr/>
    </dgm:pt>
    <dgm:pt modelId="{FBAAD4BE-900D-491C-8A4A-D4655F482B52}" type="pres">
      <dgm:prSet presAssocID="{CF16BC67-55D4-4901-970B-9BF44596BB2F}" presName="connTx" presStyleLbl="parChTrans1D2" presStyleIdx="0" presStyleCnt="4"/>
      <dgm:spPr/>
    </dgm:pt>
    <dgm:pt modelId="{160C73CF-CF95-428F-A1BA-D229309A8CE4}" type="pres">
      <dgm:prSet presAssocID="{4ACD4259-22FF-451A-8156-612AA9311505}" presName="root2" presStyleCnt="0"/>
      <dgm:spPr/>
    </dgm:pt>
    <dgm:pt modelId="{E631A393-EF69-4512-8A53-7E151C311748}" type="pres">
      <dgm:prSet presAssocID="{4ACD4259-22FF-451A-8156-612AA9311505}" presName="LevelTwoTextNode" presStyleLbl="node2" presStyleIdx="0" presStyleCnt="4" custScaleX="419699" custScaleY="106360">
        <dgm:presLayoutVars>
          <dgm:chPref val="3"/>
        </dgm:presLayoutVars>
      </dgm:prSet>
      <dgm:spPr/>
    </dgm:pt>
    <dgm:pt modelId="{169569C7-11F3-415F-A15E-ABED5537A774}" type="pres">
      <dgm:prSet presAssocID="{4ACD4259-22FF-451A-8156-612AA9311505}" presName="level3hierChild" presStyleCnt="0"/>
      <dgm:spPr/>
    </dgm:pt>
    <dgm:pt modelId="{1A7FF0BA-5640-4158-998A-9200206F5CCD}" type="pres">
      <dgm:prSet presAssocID="{6F6BB286-DFD9-4253-B463-100D4EB78403}" presName="conn2-1" presStyleLbl="parChTrans1D2" presStyleIdx="1" presStyleCnt="4" custScaleX="2000000"/>
      <dgm:spPr/>
    </dgm:pt>
    <dgm:pt modelId="{EC2BFA8D-D6B9-4312-ACF8-C32DD1A5C99C}" type="pres">
      <dgm:prSet presAssocID="{6F6BB286-DFD9-4253-B463-100D4EB78403}" presName="connTx" presStyleLbl="parChTrans1D2" presStyleIdx="1" presStyleCnt="4"/>
      <dgm:spPr/>
    </dgm:pt>
    <dgm:pt modelId="{32C80970-4B96-423D-A279-39B2D93ED57D}" type="pres">
      <dgm:prSet presAssocID="{E45533B9-CF87-48F5-BF63-B8C8AB599312}" presName="root2" presStyleCnt="0"/>
      <dgm:spPr/>
    </dgm:pt>
    <dgm:pt modelId="{DB7843E7-B7B6-4406-B2EC-48B8BA7C012E}" type="pres">
      <dgm:prSet presAssocID="{E45533B9-CF87-48F5-BF63-B8C8AB599312}" presName="LevelTwoTextNode" presStyleLbl="node2" presStyleIdx="1" presStyleCnt="4" custScaleX="419699" custScaleY="106360">
        <dgm:presLayoutVars>
          <dgm:chPref val="3"/>
        </dgm:presLayoutVars>
      </dgm:prSet>
      <dgm:spPr/>
    </dgm:pt>
    <dgm:pt modelId="{842B3DEE-60A4-49EB-9ACC-C83C89AAA0D7}" type="pres">
      <dgm:prSet presAssocID="{E45533B9-CF87-48F5-BF63-B8C8AB599312}" presName="level3hierChild" presStyleCnt="0"/>
      <dgm:spPr/>
    </dgm:pt>
    <dgm:pt modelId="{5F8B33DA-F874-4949-B297-CAEFFAFB80B2}" type="pres">
      <dgm:prSet presAssocID="{EE9D23A2-C038-4BFB-9AE0-BDE57DC7F2AA}" presName="conn2-1" presStyleLbl="parChTrans1D2" presStyleIdx="2" presStyleCnt="4" custScaleX="2000000"/>
      <dgm:spPr/>
    </dgm:pt>
    <dgm:pt modelId="{DAAB1471-CA93-4A58-BD38-6CAC7FB8EE12}" type="pres">
      <dgm:prSet presAssocID="{EE9D23A2-C038-4BFB-9AE0-BDE57DC7F2AA}" presName="connTx" presStyleLbl="parChTrans1D2" presStyleIdx="2" presStyleCnt="4"/>
      <dgm:spPr/>
    </dgm:pt>
    <dgm:pt modelId="{69AE2ACF-7D0C-48A7-9321-D0C1363ADFCD}" type="pres">
      <dgm:prSet presAssocID="{18A8D25B-74DF-4F22-99E1-2A3EE8644977}" presName="root2" presStyleCnt="0"/>
      <dgm:spPr/>
    </dgm:pt>
    <dgm:pt modelId="{90F0334A-A0C4-4FE2-8C14-2A65DEFBC5A7}" type="pres">
      <dgm:prSet presAssocID="{18A8D25B-74DF-4F22-99E1-2A3EE8644977}" presName="LevelTwoTextNode" presStyleLbl="node2" presStyleIdx="2" presStyleCnt="4" custScaleX="419699" custScaleY="106360">
        <dgm:presLayoutVars>
          <dgm:chPref val="3"/>
        </dgm:presLayoutVars>
      </dgm:prSet>
      <dgm:spPr/>
    </dgm:pt>
    <dgm:pt modelId="{18910F26-897E-448F-BA3C-9AFAF2D10258}" type="pres">
      <dgm:prSet presAssocID="{18A8D25B-74DF-4F22-99E1-2A3EE8644977}" presName="level3hierChild" presStyleCnt="0"/>
      <dgm:spPr/>
    </dgm:pt>
    <dgm:pt modelId="{67859605-A73E-4813-A747-21ADB887ACF2}" type="pres">
      <dgm:prSet presAssocID="{37DEB0E5-EA85-44BE-ACE0-3FAF5216B093}" presName="conn2-1" presStyleLbl="parChTrans1D2" presStyleIdx="3" presStyleCnt="4" custScaleX="2000000"/>
      <dgm:spPr/>
    </dgm:pt>
    <dgm:pt modelId="{4534F405-9B10-4C23-9582-BD6294F7BACD}" type="pres">
      <dgm:prSet presAssocID="{37DEB0E5-EA85-44BE-ACE0-3FAF5216B093}" presName="connTx" presStyleLbl="parChTrans1D2" presStyleIdx="3" presStyleCnt="4"/>
      <dgm:spPr/>
    </dgm:pt>
    <dgm:pt modelId="{0E7C9317-8B7A-4D7F-A744-907F1E92B9A1}" type="pres">
      <dgm:prSet presAssocID="{67E86D71-2A6E-429A-BD69-116CFCACC4B0}" presName="root2" presStyleCnt="0"/>
      <dgm:spPr/>
    </dgm:pt>
    <dgm:pt modelId="{2EF12C04-1A17-48E1-9FCB-9FB1072B6D9A}" type="pres">
      <dgm:prSet presAssocID="{67E86D71-2A6E-429A-BD69-116CFCACC4B0}" presName="LevelTwoTextNode" presStyleLbl="node2" presStyleIdx="3" presStyleCnt="4" custScaleX="419699" custScaleY="106360">
        <dgm:presLayoutVars>
          <dgm:chPref val="3"/>
        </dgm:presLayoutVars>
      </dgm:prSet>
      <dgm:spPr/>
    </dgm:pt>
    <dgm:pt modelId="{47C1747F-4472-4F8A-8BC1-37C27299853F}" type="pres">
      <dgm:prSet presAssocID="{67E86D71-2A6E-429A-BD69-116CFCACC4B0}" presName="level3hierChild" presStyleCnt="0"/>
      <dgm:spPr/>
    </dgm:pt>
  </dgm:ptLst>
  <dgm:cxnLst>
    <dgm:cxn modelId="{63666107-6BF2-4321-89FE-7565D562C861}" type="presOf" srcId="{EE9D23A2-C038-4BFB-9AE0-BDE57DC7F2AA}" destId="{5F8B33DA-F874-4949-B297-CAEFFAFB80B2}" srcOrd="0" destOrd="0" presId="urn:microsoft.com/office/officeart/2008/layout/HorizontalMultiLevelHierarchy"/>
    <dgm:cxn modelId="{5D8BCF0D-69BB-43B6-B8A1-508CF3E56D7E}" type="presOf" srcId="{E45533B9-CF87-48F5-BF63-B8C8AB599312}" destId="{DB7843E7-B7B6-4406-B2EC-48B8BA7C012E}" srcOrd="0" destOrd="0" presId="urn:microsoft.com/office/officeart/2008/layout/HorizontalMultiLevelHierarchy"/>
    <dgm:cxn modelId="{3B5E411B-6511-4CC3-9CBF-EA0B98C5C4F7}" type="presOf" srcId="{37DEB0E5-EA85-44BE-ACE0-3FAF5216B093}" destId="{4534F405-9B10-4C23-9582-BD6294F7BACD}" srcOrd="1" destOrd="0" presId="urn:microsoft.com/office/officeart/2008/layout/HorizontalMultiLevelHierarchy"/>
    <dgm:cxn modelId="{C69C6D1E-B0D2-41BD-8CDB-EC488A54A0AE}" type="presOf" srcId="{6F6BB286-DFD9-4253-B463-100D4EB78403}" destId="{1A7FF0BA-5640-4158-998A-9200206F5CCD}" srcOrd="0" destOrd="0" presId="urn:microsoft.com/office/officeart/2008/layout/HorizontalMultiLevelHierarchy"/>
    <dgm:cxn modelId="{3C0FC221-5BE8-4520-96F3-B76D1D60CF6B}" type="presOf" srcId="{67E86D71-2A6E-429A-BD69-116CFCACC4B0}" destId="{2EF12C04-1A17-48E1-9FCB-9FB1072B6D9A}" srcOrd="0" destOrd="0" presId="urn:microsoft.com/office/officeart/2008/layout/HorizontalMultiLevelHierarchy"/>
    <dgm:cxn modelId="{10324825-F9B0-424B-BC18-A8ACE07EB2F6}" type="presOf" srcId="{CF16BC67-55D4-4901-970B-9BF44596BB2F}" destId="{4DA421DB-85E0-45AF-8146-17F8B48070A1}" srcOrd="0" destOrd="0" presId="urn:microsoft.com/office/officeart/2008/layout/HorizontalMultiLevelHierarchy"/>
    <dgm:cxn modelId="{A80D2026-F81C-4DA7-B2D3-FB5A1DF5A905}" type="presOf" srcId="{EE9D23A2-C038-4BFB-9AE0-BDE57DC7F2AA}" destId="{DAAB1471-CA93-4A58-BD38-6CAC7FB8EE12}" srcOrd="1" destOrd="0" presId="urn:microsoft.com/office/officeart/2008/layout/HorizontalMultiLevelHierarchy"/>
    <dgm:cxn modelId="{558DB126-D3C6-476F-99DB-7B0ACA9C3A20}" srcId="{93623111-964F-4AA9-80F3-21A97E1AA3E1}" destId="{999CC2B3-73C7-4404-9338-9B15B935F30B}" srcOrd="0" destOrd="0" parTransId="{31FA51B4-B38E-453B-960F-19A1CFDE2361}" sibTransId="{87D0CD7D-A2F4-4DC7-B3A3-180987200495}"/>
    <dgm:cxn modelId="{4BD6612B-8FA8-474E-A091-F23C4FE91835}" type="presOf" srcId="{4ACD4259-22FF-451A-8156-612AA9311505}" destId="{E631A393-EF69-4512-8A53-7E151C311748}" srcOrd="0" destOrd="0" presId="urn:microsoft.com/office/officeart/2008/layout/HorizontalMultiLevelHierarchy"/>
    <dgm:cxn modelId="{D21FFA5B-767A-4BD9-83DA-4C3B79A4CC67}" type="presOf" srcId="{18A8D25B-74DF-4F22-99E1-2A3EE8644977}" destId="{90F0334A-A0C4-4FE2-8C14-2A65DEFBC5A7}" srcOrd="0" destOrd="0" presId="urn:microsoft.com/office/officeart/2008/layout/HorizontalMultiLevelHierarchy"/>
    <dgm:cxn modelId="{B5EF9A50-8BE8-4BCD-86CE-E7D35B993BEE}" srcId="{999CC2B3-73C7-4404-9338-9B15B935F30B}" destId="{4ACD4259-22FF-451A-8156-612AA9311505}" srcOrd="0" destOrd="0" parTransId="{CF16BC67-55D4-4901-970B-9BF44596BB2F}" sibTransId="{5BF4D080-E795-4EFF-8169-0D095E743FE4}"/>
    <dgm:cxn modelId="{C3033B73-AAF4-41C9-B0AB-F642FA2FF161}" type="presOf" srcId="{6F6BB286-DFD9-4253-B463-100D4EB78403}" destId="{EC2BFA8D-D6B9-4312-ACF8-C32DD1A5C99C}" srcOrd="1" destOrd="0" presId="urn:microsoft.com/office/officeart/2008/layout/HorizontalMultiLevelHierarchy"/>
    <dgm:cxn modelId="{2F650B55-C683-4A74-B1C1-87D8C5119A16}" srcId="{999CC2B3-73C7-4404-9338-9B15B935F30B}" destId="{E45533B9-CF87-48F5-BF63-B8C8AB599312}" srcOrd="1" destOrd="0" parTransId="{6F6BB286-DFD9-4253-B463-100D4EB78403}" sibTransId="{E5B7DF2A-25A6-4900-98C8-98F86ACF4DFC}"/>
    <dgm:cxn modelId="{2BB4D678-1BD7-4550-94D8-1ABC6A6767D0}" srcId="{999CC2B3-73C7-4404-9338-9B15B935F30B}" destId="{18A8D25B-74DF-4F22-99E1-2A3EE8644977}" srcOrd="2" destOrd="0" parTransId="{EE9D23A2-C038-4BFB-9AE0-BDE57DC7F2AA}" sibTransId="{43AEA1E6-3B15-4277-891D-EE6CC76FD6BC}"/>
    <dgm:cxn modelId="{E5D32959-EEDD-4198-AC68-DF116D1D6066}" srcId="{999CC2B3-73C7-4404-9338-9B15B935F30B}" destId="{67E86D71-2A6E-429A-BD69-116CFCACC4B0}" srcOrd="3" destOrd="0" parTransId="{37DEB0E5-EA85-44BE-ACE0-3FAF5216B093}" sibTransId="{D4BE4076-9EE9-44C7-B4C0-87A3AA3E59B9}"/>
    <dgm:cxn modelId="{18432484-FB51-4FC3-B615-68DBC0041BA5}" type="presOf" srcId="{93623111-964F-4AA9-80F3-21A97E1AA3E1}" destId="{CE550CBD-783C-4CE6-AD08-C2F63D816D18}" srcOrd="0" destOrd="0" presId="urn:microsoft.com/office/officeart/2008/layout/HorizontalMultiLevelHierarchy"/>
    <dgm:cxn modelId="{ED974D8D-0008-44FA-A3BC-F882CA700779}" type="presOf" srcId="{37DEB0E5-EA85-44BE-ACE0-3FAF5216B093}" destId="{67859605-A73E-4813-A747-21ADB887ACF2}" srcOrd="0" destOrd="0" presId="urn:microsoft.com/office/officeart/2008/layout/HorizontalMultiLevelHierarchy"/>
    <dgm:cxn modelId="{8900329E-34EA-40D5-A151-2232E236F1EC}" type="presOf" srcId="{999CC2B3-73C7-4404-9338-9B15B935F30B}" destId="{6FB42A42-11D5-49F4-B229-07F9ED7BA6D8}" srcOrd="0" destOrd="0" presId="urn:microsoft.com/office/officeart/2008/layout/HorizontalMultiLevelHierarchy"/>
    <dgm:cxn modelId="{30D319EA-C3FF-42B5-ADD5-C3D297259689}" type="presOf" srcId="{CF16BC67-55D4-4901-970B-9BF44596BB2F}" destId="{FBAAD4BE-900D-491C-8A4A-D4655F482B52}" srcOrd="1" destOrd="0" presId="urn:microsoft.com/office/officeart/2008/layout/HorizontalMultiLevelHierarchy"/>
    <dgm:cxn modelId="{D3C4B607-8C68-4C7D-987D-F1190A7717A3}" type="presParOf" srcId="{CE550CBD-783C-4CE6-AD08-C2F63D816D18}" destId="{630AABB6-C080-40BA-869E-39DDDBFF2EAF}" srcOrd="0" destOrd="0" presId="urn:microsoft.com/office/officeart/2008/layout/HorizontalMultiLevelHierarchy"/>
    <dgm:cxn modelId="{C0592269-6C17-4F68-90F7-7E971A91DDC2}" type="presParOf" srcId="{630AABB6-C080-40BA-869E-39DDDBFF2EAF}" destId="{6FB42A42-11D5-49F4-B229-07F9ED7BA6D8}" srcOrd="0" destOrd="0" presId="urn:microsoft.com/office/officeart/2008/layout/HorizontalMultiLevelHierarchy"/>
    <dgm:cxn modelId="{354DA6CA-EDDE-4423-85B5-7BDFD188BDF8}" type="presParOf" srcId="{630AABB6-C080-40BA-869E-39DDDBFF2EAF}" destId="{6EC5A754-4385-4F5E-AB99-92568AC9DBE7}" srcOrd="1" destOrd="0" presId="urn:microsoft.com/office/officeart/2008/layout/HorizontalMultiLevelHierarchy"/>
    <dgm:cxn modelId="{84518E52-F584-4EA9-99AB-C43AB1800D9A}" type="presParOf" srcId="{6EC5A754-4385-4F5E-AB99-92568AC9DBE7}" destId="{4DA421DB-85E0-45AF-8146-17F8B48070A1}" srcOrd="0" destOrd="0" presId="urn:microsoft.com/office/officeart/2008/layout/HorizontalMultiLevelHierarchy"/>
    <dgm:cxn modelId="{5C284A30-0727-4465-9F04-7C35CC92A2EF}" type="presParOf" srcId="{4DA421DB-85E0-45AF-8146-17F8B48070A1}" destId="{FBAAD4BE-900D-491C-8A4A-D4655F482B52}" srcOrd="0" destOrd="0" presId="urn:microsoft.com/office/officeart/2008/layout/HorizontalMultiLevelHierarchy"/>
    <dgm:cxn modelId="{7F462996-9C15-4901-BA2B-68CFB6D27A23}" type="presParOf" srcId="{6EC5A754-4385-4F5E-AB99-92568AC9DBE7}" destId="{160C73CF-CF95-428F-A1BA-D229309A8CE4}" srcOrd="1" destOrd="0" presId="urn:microsoft.com/office/officeart/2008/layout/HorizontalMultiLevelHierarchy"/>
    <dgm:cxn modelId="{4B5709A4-6122-4747-8A44-D7BFF99BE7E4}" type="presParOf" srcId="{160C73CF-CF95-428F-A1BA-D229309A8CE4}" destId="{E631A393-EF69-4512-8A53-7E151C311748}" srcOrd="0" destOrd="0" presId="urn:microsoft.com/office/officeart/2008/layout/HorizontalMultiLevelHierarchy"/>
    <dgm:cxn modelId="{D44AFE59-6859-4D9F-97D8-612AEB7AB412}" type="presParOf" srcId="{160C73CF-CF95-428F-A1BA-D229309A8CE4}" destId="{169569C7-11F3-415F-A15E-ABED5537A774}" srcOrd="1" destOrd="0" presId="urn:microsoft.com/office/officeart/2008/layout/HorizontalMultiLevelHierarchy"/>
    <dgm:cxn modelId="{3E4D54A4-38FF-4E98-A311-B6526501BF5F}" type="presParOf" srcId="{6EC5A754-4385-4F5E-AB99-92568AC9DBE7}" destId="{1A7FF0BA-5640-4158-998A-9200206F5CCD}" srcOrd="2" destOrd="0" presId="urn:microsoft.com/office/officeart/2008/layout/HorizontalMultiLevelHierarchy"/>
    <dgm:cxn modelId="{8A6E5593-54EE-4580-B333-18A6D233AF22}" type="presParOf" srcId="{1A7FF0BA-5640-4158-998A-9200206F5CCD}" destId="{EC2BFA8D-D6B9-4312-ACF8-C32DD1A5C99C}" srcOrd="0" destOrd="0" presId="urn:microsoft.com/office/officeart/2008/layout/HorizontalMultiLevelHierarchy"/>
    <dgm:cxn modelId="{2AF175AB-43AB-4112-9EC6-70AFA5534A52}" type="presParOf" srcId="{6EC5A754-4385-4F5E-AB99-92568AC9DBE7}" destId="{32C80970-4B96-423D-A279-39B2D93ED57D}" srcOrd="3" destOrd="0" presId="urn:microsoft.com/office/officeart/2008/layout/HorizontalMultiLevelHierarchy"/>
    <dgm:cxn modelId="{96BBB9DF-E4E2-4C6E-A5C5-FCA45F3C9FF8}" type="presParOf" srcId="{32C80970-4B96-423D-A279-39B2D93ED57D}" destId="{DB7843E7-B7B6-4406-B2EC-48B8BA7C012E}" srcOrd="0" destOrd="0" presId="urn:microsoft.com/office/officeart/2008/layout/HorizontalMultiLevelHierarchy"/>
    <dgm:cxn modelId="{943C58B4-0D7C-4D91-8B64-FB6BB69B8507}" type="presParOf" srcId="{32C80970-4B96-423D-A279-39B2D93ED57D}" destId="{842B3DEE-60A4-49EB-9ACC-C83C89AAA0D7}" srcOrd="1" destOrd="0" presId="urn:microsoft.com/office/officeart/2008/layout/HorizontalMultiLevelHierarchy"/>
    <dgm:cxn modelId="{52F5FBF1-874E-48DB-9282-4CE9FFCB46F9}" type="presParOf" srcId="{6EC5A754-4385-4F5E-AB99-92568AC9DBE7}" destId="{5F8B33DA-F874-4949-B297-CAEFFAFB80B2}" srcOrd="4" destOrd="0" presId="urn:microsoft.com/office/officeart/2008/layout/HorizontalMultiLevelHierarchy"/>
    <dgm:cxn modelId="{6DC4692E-04AF-47FD-B742-7485D6ACB8B9}" type="presParOf" srcId="{5F8B33DA-F874-4949-B297-CAEFFAFB80B2}" destId="{DAAB1471-CA93-4A58-BD38-6CAC7FB8EE12}" srcOrd="0" destOrd="0" presId="urn:microsoft.com/office/officeart/2008/layout/HorizontalMultiLevelHierarchy"/>
    <dgm:cxn modelId="{D0449209-1EB2-4445-9570-D2E8687C8F17}" type="presParOf" srcId="{6EC5A754-4385-4F5E-AB99-92568AC9DBE7}" destId="{69AE2ACF-7D0C-48A7-9321-D0C1363ADFCD}" srcOrd="5" destOrd="0" presId="urn:microsoft.com/office/officeart/2008/layout/HorizontalMultiLevelHierarchy"/>
    <dgm:cxn modelId="{AF2F7A45-04FF-4F9D-A1B3-D2EAEC2628B7}" type="presParOf" srcId="{69AE2ACF-7D0C-48A7-9321-D0C1363ADFCD}" destId="{90F0334A-A0C4-4FE2-8C14-2A65DEFBC5A7}" srcOrd="0" destOrd="0" presId="urn:microsoft.com/office/officeart/2008/layout/HorizontalMultiLevelHierarchy"/>
    <dgm:cxn modelId="{D0D97491-804A-4104-86B6-F9A5857517E2}" type="presParOf" srcId="{69AE2ACF-7D0C-48A7-9321-D0C1363ADFCD}" destId="{18910F26-897E-448F-BA3C-9AFAF2D10258}" srcOrd="1" destOrd="0" presId="urn:microsoft.com/office/officeart/2008/layout/HorizontalMultiLevelHierarchy"/>
    <dgm:cxn modelId="{2F96F855-8A56-4F12-A049-01A46777E19C}" type="presParOf" srcId="{6EC5A754-4385-4F5E-AB99-92568AC9DBE7}" destId="{67859605-A73E-4813-A747-21ADB887ACF2}" srcOrd="6" destOrd="0" presId="urn:microsoft.com/office/officeart/2008/layout/HorizontalMultiLevelHierarchy"/>
    <dgm:cxn modelId="{83BDFB57-9CC5-43ED-A7F9-74FC4D450399}" type="presParOf" srcId="{67859605-A73E-4813-A747-21ADB887ACF2}" destId="{4534F405-9B10-4C23-9582-BD6294F7BACD}" srcOrd="0" destOrd="0" presId="urn:microsoft.com/office/officeart/2008/layout/HorizontalMultiLevelHierarchy"/>
    <dgm:cxn modelId="{4B93562C-F8AA-494F-A1D0-B643C0FD6889}" type="presParOf" srcId="{6EC5A754-4385-4F5E-AB99-92568AC9DBE7}" destId="{0E7C9317-8B7A-4D7F-A744-907F1E92B9A1}" srcOrd="7" destOrd="0" presId="urn:microsoft.com/office/officeart/2008/layout/HorizontalMultiLevelHierarchy"/>
    <dgm:cxn modelId="{47B3F1D8-7D9B-478A-8209-68462FDA11BE}" type="presParOf" srcId="{0E7C9317-8B7A-4D7F-A744-907F1E92B9A1}" destId="{2EF12C04-1A17-48E1-9FCB-9FB1072B6D9A}" srcOrd="0" destOrd="0" presId="urn:microsoft.com/office/officeart/2008/layout/HorizontalMultiLevelHierarchy"/>
    <dgm:cxn modelId="{3D3EDAB8-B75E-4C2B-988B-E8D28C3373BF}" type="presParOf" srcId="{0E7C9317-8B7A-4D7F-A744-907F1E92B9A1}" destId="{47C1747F-4472-4F8A-8BC1-37C27299853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859605-A73E-4813-A747-21ADB887ACF2}">
      <dsp:nvSpPr>
        <dsp:cNvPr id="0" name=""/>
        <dsp:cNvSpPr/>
      </dsp:nvSpPr>
      <dsp:spPr>
        <a:xfrm>
          <a:off x="1903757" y="2366995"/>
          <a:ext cx="271995" cy="816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97" y="0"/>
              </a:lnTo>
              <a:lnTo>
                <a:pt x="135997" y="816982"/>
              </a:lnTo>
              <a:lnTo>
                <a:pt x="271995" y="816982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1609220" y="2753959"/>
        <a:ext cx="861070" cy="43053"/>
      </dsp:txXfrm>
    </dsp:sp>
    <dsp:sp modelId="{5F8B33DA-F874-4949-B297-CAEFFAFB80B2}">
      <dsp:nvSpPr>
        <dsp:cNvPr id="0" name=""/>
        <dsp:cNvSpPr/>
      </dsp:nvSpPr>
      <dsp:spPr>
        <a:xfrm>
          <a:off x="1903757" y="2366995"/>
          <a:ext cx="271995" cy="272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997" y="0"/>
              </a:lnTo>
              <a:lnTo>
                <a:pt x="135997" y="272327"/>
              </a:lnTo>
              <a:lnTo>
                <a:pt x="271995" y="272327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1847307" y="2493536"/>
        <a:ext cx="384894" cy="19244"/>
      </dsp:txXfrm>
    </dsp:sp>
    <dsp:sp modelId="{1A7FF0BA-5640-4158-998A-9200206F5CCD}">
      <dsp:nvSpPr>
        <dsp:cNvPr id="0" name=""/>
        <dsp:cNvSpPr/>
      </dsp:nvSpPr>
      <dsp:spPr>
        <a:xfrm>
          <a:off x="1903757" y="2094667"/>
          <a:ext cx="271995" cy="272327"/>
        </a:xfrm>
        <a:custGeom>
          <a:avLst/>
          <a:gdLst/>
          <a:ahLst/>
          <a:cxnLst/>
          <a:rect l="0" t="0" r="0" b="0"/>
          <a:pathLst>
            <a:path>
              <a:moveTo>
                <a:pt x="0" y="272327"/>
              </a:moveTo>
              <a:lnTo>
                <a:pt x="135997" y="272327"/>
              </a:lnTo>
              <a:lnTo>
                <a:pt x="135997" y="0"/>
              </a:lnTo>
              <a:lnTo>
                <a:pt x="271995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1847307" y="2221208"/>
        <a:ext cx="384894" cy="19244"/>
      </dsp:txXfrm>
    </dsp:sp>
    <dsp:sp modelId="{4DA421DB-85E0-45AF-8146-17F8B48070A1}">
      <dsp:nvSpPr>
        <dsp:cNvPr id="0" name=""/>
        <dsp:cNvSpPr/>
      </dsp:nvSpPr>
      <dsp:spPr>
        <a:xfrm>
          <a:off x="1903757" y="1550012"/>
          <a:ext cx="271995" cy="816982"/>
        </a:xfrm>
        <a:custGeom>
          <a:avLst/>
          <a:gdLst/>
          <a:ahLst/>
          <a:cxnLst/>
          <a:rect l="0" t="0" r="0" b="0"/>
          <a:pathLst>
            <a:path>
              <a:moveTo>
                <a:pt x="0" y="816982"/>
              </a:moveTo>
              <a:lnTo>
                <a:pt x="135997" y="816982"/>
              </a:lnTo>
              <a:lnTo>
                <a:pt x="135997" y="0"/>
              </a:lnTo>
              <a:lnTo>
                <a:pt x="271995" y="0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d-ID" sz="1800" kern="1200"/>
        </a:p>
      </dsp:txBody>
      <dsp:txXfrm>
        <a:off x="1609220" y="1936976"/>
        <a:ext cx="861070" cy="43053"/>
      </dsp:txXfrm>
    </dsp:sp>
    <dsp:sp modelId="{6FB42A42-11D5-49F4-B229-07F9ED7BA6D8}">
      <dsp:nvSpPr>
        <dsp:cNvPr id="0" name=""/>
        <dsp:cNvSpPr/>
      </dsp:nvSpPr>
      <dsp:spPr>
        <a:xfrm>
          <a:off x="-3899" y="1418776"/>
          <a:ext cx="1918875" cy="18964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d-ID" sz="2400" b="1" kern="1200" dirty="0"/>
            <a:t>Transformasi</a:t>
          </a:r>
        </a:p>
      </dsp:txBody>
      <dsp:txXfrm>
        <a:off x="-3899" y="1418776"/>
        <a:ext cx="1918875" cy="1896437"/>
      </dsp:txXfrm>
    </dsp:sp>
    <dsp:sp modelId="{E631A393-EF69-4512-8A53-7E151C311748}">
      <dsp:nvSpPr>
        <dsp:cNvPr id="0" name=""/>
        <dsp:cNvSpPr/>
      </dsp:nvSpPr>
      <dsp:spPr>
        <a:xfrm>
          <a:off x="2175753" y="1329513"/>
          <a:ext cx="5707819" cy="440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Translasi (Pergeseran)</a:t>
          </a:r>
          <a:endParaRPr lang="id-ID" sz="1800" kern="1200" dirty="0"/>
        </a:p>
      </dsp:txBody>
      <dsp:txXfrm>
        <a:off x="2175753" y="1329513"/>
        <a:ext cx="5707819" cy="440998"/>
      </dsp:txXfrm>
    </dsp:sp>
    <dsp:sp modelId="{DB7843E7-B7B6-4406-B2EC-48B8BA7C012E}">
      <dsp:nvSpPr>
        <dsp:cNvPr id="0" name=""/>
        <dsp:cNvSpPr/>
      </dsp:nvSpPr>
      <dsp:spPr>
        <a:xfrm>
          <a:off x="2175753" y="1874168"/>
          <a:ext cx="5707819" cy="440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Refleksi (Pencerminan)</a:t>
          </a:r>
          <a:endParaRPr lang="id-ID" sz="1800" kern="1200" dirty="0"/>
        </a:p>
      </dsp:txBody>
      <dsp:txXfrm>
        <a:off x="2175753" y="1874168"/>
        <a:ext cx="5707819" cy="440998"/>
      </dsp:txXfrm>
    </dsp:sp>
    <dsp:sp modelId="{90F0334A-A0C4-4FE2-8C14-2A65DEFBC5A7}">
      <dsp:nvSpPr>
        <dsp:cNvPr id="0" name=""/>
        <dsp:cNvSpPr/>
      </dsp:nvSpPr>
      <dsp:spPr>
        <a:xfrm>
          <a:off x="2175753" y="2418823"/>
          <a:ext cx="5707819" cy="440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Rotasi (Perputaran)</a:t>
          </a:r>
          <a:endParaRPr lang="id-ID" sz="1800" kern="1200" dirty="0"/>
        </a:p>
      </dsp:txBody>
      <dsp:txXfrm>
        <a:off x="2175753" y="2418823"/>
        <a:ext cx="5707819" cy="440998"/>
      </dsp:txXfrm>
    </dsp:sp>
    <dsp:sp modelId="{2EF12C04-1A17-48E1-9FCB-9FB1072B6D9A}">
      <dsp:nvSpPr>
        <dsp:cNvPr id="0" name=""/>
        <dsp:cNvSpPr/>
      </dsp:nvSpPr>
      <dsp:spPr>
        <a:xfrm>
          <a:off x="2175753" y="2963478"/>
          <a:ext cx="5707819" cy="440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D" sz="1800" kern="1200" dirty="0"/>
            <a:t>Dilatasi (Perkalian)</a:t>
          </a:r>
          <a:endParaRPr lang="id-ID" sz="1800" kern="1200" dirty="0"/>
        </a:p>
      </dsp:txBody>
      <dsp:txXfrm>
        <a:off x="2175753" y="2963478"/>
        <a:ext cx="5707819" cy="4409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5B3896-DB22-4098-BC3E-EE636715AD55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BD702-8B05-4AD5-B76C-202EC03EE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36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76138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52277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28415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04554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880692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256831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632969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009108" algn="l" defTabSz="752277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4194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8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390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DD4D8-858A-434A-A385-7E372581F2C4}" type="datetimeFigureOut">
              <a:rPr lang="id-ID"/>
              <a:pPr>
                <a:defRPr/>
              </a:pPr>
              <a:t>11/12/2022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FEDA7-5544-4850-BA24-D027D3ED90AF}" type="slidenum">
              <a:rPr lang="id-ID"/>
              <a:pPr>
                <a:defRPr/>
              </a:pPr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6059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3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6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4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84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6" indent="0">
              <a:buNone/>
              <a:defRPr sz="1600" b="1"/>
            </a:lvl4pPr>
            <a:lvl5pPr marL="1828635" indent="0">
              <a:buNone/>
              <a:defRPr sz="1600" b="1"/>
            </a:lvl5pPr>
            <a:lvl6pPr marL="2285793" indent="0">
              <a:buNone/>
              <a:defRPr sz="1600" b="1"/>
            </a:lvl6pPr>
            <a:lvl7pPr marL="2742952" indent="0">
              <a:buNone/>
              <a:defRPr sz="1600" b="1"/>
            </a:lvl7pPr>
            <a:lvl8pPr marL="3200110" indent="0">
              <a:buNone/>
              <a:defRPr sz="1600" b="1"/>
            </a:lvl8pPr>
            <a:lvl9pPr marL="365726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4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8" indent="0">
              <a:buNone/>
              <a:defRPr sz="1800" b="1"/>
            </a:lvl3pPr>
            <a:lvl4pPr marL="1371476" indent="0">
              <a:buNone/>
              <a:defRPr sz="1600" b="1"/>
            </a:lvl4pPr>
            <a:lvl5pPr marL="1828635" indent="0">
              <a:buNone/>
              <a:defRPr sz="1600" b="1"/>
            </a:lvl5pPr>
            <a:lvl6pPr marL="2285793" indent="0">
              <a:buNone/>
              <a:defRPr sz="1600" b="1"/>
            </a:lvl6pPr>
            <a:lvl7pPr marL="2742952" indent="0">
              <a:buNone/>
              <a:defRPr sz="1600" b="1"/>
            </a:lvl7pPr>
            <a:lvl8pPr marL="3200110" indent="0">
              <a:buNone/>
              <a:defRPr sz="1600" b="1"/>
            </a:lvl8pPr>
            <a:lvl9pPr marL="365726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90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79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179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0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6" indent="0">
              <a:buNone/>
              <a:defRPr sz="900"/>
            </a:lvl4pPr>
            <a:lvl5pPr marL="1828635" indent="0">
              <a:buNone/>
              <a:defRPr sz="900"/>
            </a:lvl5pPr>
            <a:lvl6pPr marL="2285793" indent="0">
              <a:buNone/>
              <a:defRPr sz="900"/>
            </a:lvl6pPr>
            <a:lvl7pPr marL="2742952" indent="0">
              <a:buNone/>
              <a:defRPr sz="900"/>
            </a:lvl7pPr>
            <a:lvl8pPr marL="3200110" indent="0">
              <a:buNone/>
              <a:defRPr sz="900"/>
            </a:lvl8pPr>
            <a:lvl9pPr marL="36572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23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59" indent="0">
              <a:buNone/>
              <a:defRPr sz="2800"/>
            </a:lvl2pPr>
            <a:lvl3pPr marL="914318" indent="0">
              <a:buNone/>
              <a:defRPr sz="2400"/>
            </a:lvl3pPr>
            <a:lvl4pPr marL="1371476" indent="0">
              <a:buNone/>
              <a:defRPr sz="2000"/>
            </a:lvl4pPr>
            <a:lvl5pPr marL="1828635" indent="0">
              <a:buNone/>
              <a:defRPr sz="2000"/>
            </a:lvl5pPr>
            <a:lvl6pPr marL="2285793" indent="0">
              <a:buNone/>
              <a:defRPr sz="2000"/>
            </a:lvl6pPr>
            <a:lvl7pPr marL="2742952" indent="0">
              <a:buNone/>
              <a:defRPr sz="2000"/>
            </a:lvl7pPr>
            <a:lvl8pPr marL="3200110" indent="0">
              <a:buNone/>
              <a:defRPr sz="2000"/>
            </a:lvl8pPr>
            <a:lvl9pPr marL="3657269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id-ID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9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59" indent="0">
              <a:buNone/>
              <a:defRPr sz="1200"/>
            </a:lvl2pPr>
            <a:lvl3pPr marL="914318" indent="0">
              <a:buNone/>
              <a:defRPr sz="1000"/>
            </a:lvl3pPr>
            <a:lvl4pPr marL="1371476" indent="0">
              <a:buNone/>
              <a:defRPr sz="900"/>
            </a:lvl4pPr>
            <a:lvl5pPr marL="1828635" indent="0">
              <a:buNone/>
              <a:defRPr sz="900"/>
            </a:lvl5pPr>
            <a:lvl6pPr marL="2285793" indent="0">
              <a:buNone/>
              <a:defRPr sz="900"/>
            </a:lvl6pPr>
            <a:lvl7pPr marL="2742952" indent="0">
              <a:buNone/>
              <a:defRPr sz="900"/>
            </a:lvl7pPr>
            <a:lvl8pPr marL="3200110" indent="0">
              <a:buNone/>
              <a:defRPr sz="900"/>
            </a:lvl8pPr>
            <a:lvl9pPr marL="365726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8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764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8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824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75167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id-ID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1" y="1600202"/>
            <a:ext cx="82296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2" tIns="45716" rIns="91432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id-ID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6183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E8D6474A-157E-45D4-962B-0344120A1699}" type="datetimeFigureOut">
              <a:rPr lang="en-US" smtClean="0"/>
              <a:pPr/>
              <a:t>12/11/2022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6183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6183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fld id="{7CBA987B-55BE-49CC-A71A-DBA669E4D1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2" descr="E:\ELISA\ERLANGGA LISA\2017\TEMPLATE PPT\SMP Matematika Cholik K13N\SMP Matematika Cholik K13N banner.pn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5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5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1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47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635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69" indent="-34286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2" indent="-285725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96" indent="-2285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55" indent="-2285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14" indent="-22857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73" indent="-228579" algn="l" defTabSz="9143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2" indent="-228579" algn="l" defTabSz="9143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0" indent="-228579" algn="l" defTabSz="9143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8" indent="-228579" algn="l" defTabSz="914318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5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113C1-D511-C3B4-287D-69E6D47CD287}"/>
              </a:ext>
            </a:extLst>
          </p:cNvPr>
          <p:cNvSpPr txBox="1"/>
          <p:nvPr/>
        </p:nvSpPr>
        <p:spPr>
          <a:xfrm>
            <a:off x="1" y="1909482"/>
            <a:ext cx="79068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     </a:t>
            </a:r>
            <a:r>
              <a:rPr lang="en-US" sz="7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TRANSPORMASI</a:t>
            </a:r>
            <a:r>
              <a:rPr lang="en-US" sz="7200" dirty="0"/>
              <a:t> </a:t>
            </a:r>
            <a:endParaRPr lang="en-ID" sz="7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39F19E-EDF3-8905-176B-5ED9FD6665AF}"/>
              </a:ext>
            </a:extLst>
          </p:cNvPr>
          <p:cNvSpPr txBox="1"/>
          <p:nvPr/>
        </p:nvSpPr>
        <p:spPr>
          <a:xfrm flipH="1">
            <a:off x="2070847" y="712695"/>
            <a:ext cx="44240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BAB 4</a:t>
            </a:r>
            <a:endParaRPr lang="en-ID" sz="6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7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678150" y="1383184"/>
            <a:ext cx="7837414" cy="4852096"/>
            <a:chOff x="678150" y="1383184"/>
            <a:chExt cx="7837414" cy="4852096"/>
          </a:xfrm>
        </p:grpSpPr>
        <p:grpSp>
          <p:nvGrpSpPr>
            <p:cNvPr id="10" name="Group 9"/>
            <p:cNvGrpSpPr/>
            <p:nvPr/>
          </p:nvGrpSpPr>
          <p:grpSpPr>
            <a:xfrm>
              <a:off x="678150" y="1383184"/>
              <a:ext cx="7837414" cy="4050369"/>
              <a:chOff x="982980" y="1512838"/>
              <a:chExt cx="10088880" cy="4000858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982980" y="2233580"/>
                <a:ext cx="10088880" cy="3280116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Picture 3" descr="C:\Users\P1873\Documents\ESPS Biologi SMA\exclamation-mark-350198.png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958" t="10204" r="33364" b="36879"/>
              <a:stretch/>
            </p:blipFill>
            <p:spPr bwMode="auto">
              <a:xfrm rot="1118417">
                <a:off x="10551214" y="1512838"/>
                <a:ext cx="459686" cy="14414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7364254" y="1677710"/>
                <a:ext cx="3173671" cy="592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3300" b="1" dirty="0" err="1">
                    <a:solidFill>
                      <a:srgbClr val="0070C0"/>
                    </a:solidFill>
                    <a:latin typeface="Colonna MT" panose="04020805060202030203" pitchFamily="82" charset="0"/>
                  </a:rPr>
                  <a:t>Contoh</a:t>
                </a:r>
                <a:r>
                  <a:rPr lang="en-US" sz="3300" b="1" dirty="0">
                    <a:solidFill>
                      <a:srgbClr val="0070C0"/>
                    </a:solidFill>
                    <a:latin typeface="Colonna MT" panose="04020805060202030203" pitchFamily="82" charset="0"/>
                  </a:rPr>
                  <a:t> </a:t>
                </a:r>
                <a:r>
                  <a:rPr lang="en-US" sz="3300" b="1" dirty="0" err="1">
                    <a:solidFill>
                      <a:srgbClr val="0070C0"/>
                    </a:solidFill>
                    <a:latin typeface="Colonna MT" panose="04020805060202030203" pitchFamily="82" charset="0"/>
                  </a:rPr>
                  <a:t>Soal</a:t>
                </a:r>
                <a:endPara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endParaRPr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4873612" y="5759344"/>
              <a:ext cx="3641951" cy="47593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5228" tIns="37614" rIns="75228" bIns="37614" rtlCol="0" anchor="ctr"/>
            <a:lstStyle/>
            <a:p>
              <a:pPr algn="ctr"/>
              <a:r>
                <a:rPr lang="id-ID" sz="2000" b="1" dirty="0"/>
                <a:t>Kerjakan Latihan 1 halaman 9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FD792D4-EA31-41F9-9237-D7B46F056EAD}"/>
              </a:ext>
            </a:extLst>
          </p:cNvPr>
          <p:cNvGrpSpPr/>
          <p:nvPr/>
        </p:nvGrpSpPr>
        <p:grpSpPr>
          <a:xfrm>
            <a:off x="783972" y="2070054"/>
            <a:ext cx="7608790" cy="3478868"/>
            <a:chOff x="894004" y="1679051"/>
            <a:chExt cx="9428530" cy="4310887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894004" y="1679051"/>
              <a:ext cx="9428530" cy="4062051"/>
              <a:chOff x="894004" y="1533734"/>
              <a:chExt cx="9428530" cy="40620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C91CB8F3-4964-42BB-9C67-2E3395A680AB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04" y="1533734"/>
                    <a:ext cx="9428530" cy="114415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1800" dirty="0"/>
                      <a:t>Tentukan </a:t>
                    </a:r>
                    <a:r>
                      <a:rPr lang="en-ID" sz="1800" dirty="0" err="1"/>
                      <a:t>nilai</a:t>
                    </a:r>
                    <a:r>
                      <a:rPr lang="en-ID" sz="1800" dirty="0"/>
                      <a:t> </a:t>
                    </a:r>
                    <a:r>
                      <a:rPr lang="en-ID" sz="1800" i="1" dirty="0"/>
                      <a:t>a</a:t>
                    </a:r>
                    <a:r>
                      <a:rPr lang="en-ID" sz="1800" dirty="0"/>
                      <a:t>, </a:t>
                    </a:r>
                    <a:r>
                      <a:rPr lang="en-ID" sz="1800" i="1" dirty="0"/>
                      <a:t>b</a:t>
                    </a:r>
                    <a:r>
                      <a:rPr lang="en-ID" sz="1800" dirty="0"/>
                      <a:t>, </a:t>
                    </a:r>
                    <a:r>
                      <a:rPr lang="en-ID" sz="1800" i="1" dirty="0"/>
                      <a:t>p </a:t>
                    </a:r>
                    <a:r>
                      <a:rPr lang="en-ID" sz="1800" dirty="0"/>
                      <a:t>dan </a:t>
                    </a:r>
                    <a:r>
                      <a:rPr lang="en-ID" sz="1800" i="1" dirty="0"/>
                      <a:t>m </a:t>
                    </a:r>
                    <a:r>
                      <a:rPr lang="en-ID" sz="1800" dirty="0"/>
                      <a:t>pada </a:t>
                    </a:r>
                    <a:r>
                      <a:rPr lang="en-ID" sz="1800" dirty="0" err="1"/>
                      <a:t>translasi</a:t>
                    </a:r>
                    <a:r>
                      <a:rPr lang="en-ID" sz="1800" dirty="0"/>
                      <a:t> </a:t>
                    </a:r>
                    <a:r>
                      <a:rPr lang="en-ID" sz="1800" dirty="0" err="1"/>
                      <a:t>berikut</a:t>
                    </a:r>
                    <a:r>
                      <a:rPr lang="en-ID" sz="1800" dirty="0"/>
                      <a:t>.</a:t>
                    </a:r>
                  </a:p>
                  <a:p>
                    <a:pPr marL="342900" indent="-342900">
                      <a:buFont typeface="+mj-lt"/>
                      <a:buAutoNum type="alphaLcPeriod"/>
                      <a:tabLst>
                        <a:tab pos="4660900" algn="l"/>
                      </a:tabLst>
                    </a:pPr>
                    <a:r>
                      <a:rPr lang="en-ID" sz="1800" dirty="0"/>
                      <a:t> 	b.  </a:t>
                    </a:r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91CB8F3-4964-42BB-9C67-2E3395A680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004" y="1533734"/>
                    <a:ext cx="9428530" cy="1144156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C5352711-5865-4744-BA31-027ABB092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04" y="2562132"/>
                    <a:ext cx="4058996" cy="30336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2200" dirty="0" err="1">
                        <a:solidFill>
                          <a:schemeClr val="tx1"/>
                        </a:solidFill>
                      </a:rPr>
                      <a:t>Jawab</a:t>
                    </a:r>
                    <a:r>
                      <a:rPr lang="en-ID" sz="2200" dirty="0">
                        <a:solidFill>
                          <a:schemeClr val="tx1"/>
                        </a:solidFill>
                      </a:rPr>
                      <a:t>:</a:t>
                    </a:r>
                  </a:p>
                  <a:p>
                    <a:endParaRPr lang="en-ID" sz="2200" dirty="0">
                      <a:solidFill>
                        <a:schemeClr val="tx1"/>
                      </a:solidFill>
                    </a:endParaRPr>
                  </a:p>
                  <a:p>
                    <a:endParaRPr lang="en-ID" sz="22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ID" sz="2200" dirty="0"/>
                      <a:t>▪ </a:t>
                    </a:r>
                    <a:endParaRPr lang="en-ID" sz="2200" b="0" dirty="0"/>
                  </a:p>
                  <a:p>
                    <a:pPr marL="1079500"/>
                    <a:endParaRPr lang="en-ID" sz="22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ID" sz="2200" dirty="0"/>
                      <a:t>▪ </a:t>
                    </a:r>
                    <a:endParaRPr lang="en-ID" sz="2200" dirty="0">
                      <a:solidFill>
                        <a:schemeClr val="tx1"/>
                      </a:solidFill>
                    </a:endParaRPr>
                  </a:p>
                  <a:p>
                    <a:pPr marL="812800"/>
                    <a:endParaRPr lang="en-ID" sz="2200" dirty="0">
                      <a:solidFill>
                        <a:schemeClr val="tx1"/>
                      </a:solidFill>
                    </a:endParaRPr>
                  </a:p>
                  <a:p>
                    <a:pPr marL="990600"/>
                    <a:endParaRPr lang="en-ID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TextBox 23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5352711-5865-4744-BA31-027ABB092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004" y="2562132"/>
                    <a:ext cx="4058996" cy="3033653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347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564ED36-89AA-4722-83AC-B3443BFD0977}"/>
                    </a:ext>
                  </a:extLst>
                </p:cNvPr>
                <p:cNvSpPr txBox="1"/>
                <p:nvPr/>
              </p:nvSpPr>
              <p:spPr>
                <a:xfrm>
                  <a:off x="5721087" y="2954429"/>
                  <a:ext cx="4058996" cy="30355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en-ID" sz="2200" dirty="0">
                    <a:solidFill>
                      <a:schemeClr val="tx1"/>
                    </a:solidFill>
                  </a:endParaRPr>
                </a:p>
                <a:p>
                  <a:r>
                    <a:rPr lang="en-ID" sz="2200" dirty="0"/>
                    <a:t>▪ </a:t>
                  </a:r>
                  <a:endParaRPr lang="en-ID" sz="2200" b="0" dirty="0"/>
                </a:p>
                <a:p>
                  <a:pPr marL="723900"/>
                  <a:endParaRPr lang="en-ID" sz="2200" b="0" dirty="0"/>
                </a:p>
                <a:p>
                  <a:pPr marL="812800"/>
                  <a:endParaRPr lang="en-ID" sz="2200" b="0" dirty="0"/>
                </a:p>
                <a:p>
                  <a:r>
                    <a:rPr lang="en-ID" sz="2200" dirty="0"/>
                    <a:t>▪ </a:t>
                  </a:r>
                  <a:endParaRPr lang="en-ID" sz="2200" dirty="0">
                    <a:solidFill>
                      <a:schemeClr val="tx1"/>
                    </a:solidFill>
                  </a:endParaRPr>
                </a:p>
                <a:p>
                  <a:pPr marL="266700"/>
                  <a:endParaRPr lang="en-ID" sz="2200" dirty="0">
                    <a:solidFill>
                      <a:schemeClr val="tx1"/>
                    </a:solidFill>
                  </a:endParaRPr>
                </a:p>
                <a:p>
                  <a:pPr marL="812800"/>
                  <a:endParaRPr lang="en-ID" sz="2200" dirty="0">
                    <a:solidFill>
                      <a:schemeClr val="tx1"/>
                    </a:solidFill>
                  </a:endParaRPr>
                </a:p>
                <a:p>
                  <a:pPr marL="990600"/>
                  <a:endParaRPr lang="en-ID" sz="2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A564ED36-89AA-4722-83AC-B3443BFD09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087" y="2954429"/>
                  <a:ext cx="4058996" cy="30355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065080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7251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Refleksi</a:t>
            </a:r>
            <a:r>
              <a:rPr lang="en-US" sz="2100" b="1" dirty="0">
                <a:solidFill>
                  <a:schemeClr val="bg1"/>
                </a:solidFill>
              </a:rPr>
              <a:t> (</a:t>
            </a:r>
            <a:r>
              <a:rPr lang="en-US" sz="2100" b="1" dirty="0" err="1">
                <a:solidFill>
                  <a:schemeClr val="bg1"/>
                </a:solidFill>
              </a:rPr>
              <a:t>Pencerminan</a:t>
            </a:r>
            <a:r>
              <a:rPr lang="en-US" sz="2100" b="1" dirty="0">
                <a:solidFill>
                  <a:schemeClr val="bg1"/>
                </a:solidFill>
              </a:rPr>
              <a:t>) </a:t>
            </a:r>
            <a:r>
              <a:rPr lang="en-US" sz="2100" b="1" dirty="0" err="1">
                <a:solidFill>
                  <a:schemeClr val="bg1"/>
                </a:solidFill>
              </a:rPr>
              <a:t>Terhadap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Garis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914769"/>
            <a:ext cx="8397159" cy="45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0" lvl="1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id-ID" sz="2200" kern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59919-B249-423D-86AF-05391F8BCE65}"/>
              </a:ext>
            </a:extLst>
          </p:cNvPr>
          <p:cNvGrpSpPr/>
          <p:nvPr/>
        </p:nvGrpSpPr>
        <p:grpSpPr>
          <a:xfrm>
            <a:off x="615932" y="2027356"/>
            <a:ext cx="7941909" cy="4641717"/>
            <a:chOff x="318985" y="2065530"/>
            <a:chExt cx="10234715" cy="55706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694199" y="2649679"/>
              <a:ext cx="9859501" cy="498647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2200" dirty="0">
                  <a:solidFill>
                    <a:schemeClr val="tx1"/>
                  </a:solidFill>
                </a:rPr>
                <a:t>Berdasarkan gambar tersebut, dapat diperoleh </a:t>
              </a:r>
              <a:r>
                <a:rPr lang="en-ID" sz="2200" i="1" dirty="0">
                  <a:solidFill>
                    <a:schemeClr val="tx1"/>
                  </a:solidFill>
                </a:rPr>
                <a:t>sifat-sifat </a:t>
              </a:r>
              <a:r>
                <a:rPr lang="en-ID" sz="2200" dirty="0">
                  <a:solidFill>
                    <a:schemeClr val="tx1"/>
                  </a:solidFill>
                </a:rPr>
                <a:t>yang terdapat pada refleksi (pencerminan) sebagai berikut. </a:t>
              </a:r>
            </a:p>
            <a:p>
              <a:endParaRPr lang="en-ID" sz="2200" dirty="0">
                <a:solidFill>
                  <a:schemeClr val="tx1"/>
                </a:solidFill>
              </a:endParaRPr>
            </a:p>
            <a:p>
              <a:pPr marL="457200" indent="-457200">
                <a:buFont typeface="+mj-lt"/>
                <a:buAutoNum type="arabicPeriod"/>
              </a:pPr>
              <a:r>
                <a:rPr lang="id-ID" sz="2200" dirty="0">
                  <a:solidFill>
                    <a:schemeClr val="tx1"/>
                  </a:solidFill>
                </a:rPr>
                <a:t>Jarak titik asal</a:t>
              </a:r>
              <a:r>
                <a:rPr lang="id-ID" sz="2200" i="1" dirty="0">
                  <a:solidFill>
                    <a:schemeClr val="tx1"/>
                  </a:solidFill>
                </a:rPr>
                <a:t> </a:t>
              </a:r>
              <a:r>
                <a:rPr lang="id-ID" sz="2200" b="1" i="1" dirty="0">
                  <a:solidFill>
                    <a:schemeClr val="tx1"/>
                  </a:solidFill>
                </a:rPr>
                <a:t>P </a:t>
              </a:r>
              <a:r>
                <a:rPr lang="id-ID" sz="2200" dirty="0">
                  <a:solidFill>
                    <a:schemeClr val="tx1"/>
                  </a:solidFill>
                </a:rPr>
                <a:t>terhadap cermin (garis) </a:t>
              </a:r>
              <a:r>
                <a:rPr lang="id-ID" sz="2200" b="1" i="1" dirty="0">
                  <a:solidFill>
                    <a:schemeClr val="tx1"/>
                  </a:solidFill>
                </a:rPr>
                <a:t>AB sama </a:t>
              </a:r>
              <a:r>
                <a:rPr lang="id-ID" sz="2200" dirty="0">
                  <a:solidFill>
                    <a:schemeClr val="tx1"/>
                  </a:solidFill>
                </a:rPr>
                <a:t>dengan jarak bayangan</a:t>
              </a:r>
              <a:r>
                <a:rPr lang="id-ID" sz="2200" b="1" i="1" dirty="0">
                  <a:solidFill>
                    <a:schemeClr val="tx1"/>
                  </a:solidFill>
                </a:rPr>
                <a:t> P’ </a:t>
              </a:r>
              <a:r>
                <a:rPr lang="id-ID" sz="2200" dirty="0">
                  <a:solidFill>
                    <a:schemeClr val="tx1"/>
                  </a:solidFill>
                </a:rPr>
                <a:t>terhadap cermin (garis) tersebut.</a:t>
              </a:r>
            </a:p>
            <a:p>
              <a:pPr marL="457200" indent="-457200">
                <a:buFont typeface="+mj-lt"/>
                <a:buAutoNum type="arabicPeriod"/>
              </a:pPr>
              <a:r>
                <a:rPr lang="id-ID" sz="2200" dirty="0">
                  <a:solidFill>
                    <a:schemeClr val="tx1"/>
                  </a:solidFill>
                </a:rPr>
                <a:t>Garis yang menghubungkan titik asal dan bayangannya, yaitu </a:t>
              </a:r>
              <a:r>
                <a:rPr lang="id-ID" sz="2200" b="1" i="1" dirty="0">
                  <a:solidFill>
                    <a:schemeClr val="tx1"/>
                  </a:solidFill>
                </a:rPr>
                <a:t>PP, tegak lurus </a:t>
              </a:r>
              <a:r>
                <a:rPr lang="id-ID" sz="2200" dirty="0">
                  <a:solidFill>
                    <a:schemeClr val="tx1"/>
                  </a:solidFill>
                </a:rPr>
                <a:t>terhadap cermin (garis) </a:t>
              </a:r>
              <a:r>
                <a:rPr lang="id-ID" sz="2200" b="1" i="1" dirty="0">
                  <a:solidFill>
                    <a:schemeClr val="tx1"/>
                  </a:solidFill>
                </a:rPr>
                <a:t>AB.</a:t>
              </a:r>
            </a:p>
            <a:p>
              <a:pPr marL="457200" indent="-457200">
                <a:buFont typeface="+mj-lt"/>
                <a:buAutoNum type="arabicPeriod"/>
              </a:pPr>
              <a:endParaRPr lang="id-ID" sz="2200" dirty="0">
                <a:solidFill>
                  <a:schemeClr val="tx1"/>
                </a:solidFill>
              </a:endParaRPr>
            </a:p>
            <a:p>
              <a:r>
                <a:rPr lang="en-ID" sz="2200" dirty="0">
                  <a:solidFill>
                    <a:schemeClr val="tx1"/>
                  </a:solidFill>
                </a:rPr>
                <a:t>Dengan demikian, untuk menentukan </a:t>
              </a:r>
              <a:r>
                <a:rPr lang="en-ID" sz="2200" i="1" dirty="0">
                  <a:solidFill>
                    <a:schemeClr val="tx1"/>
                  </a:solidFill>
                </a:rPr>
                <a:t>bayangan suatu titik </a:t>
              </a:r>
              <a:r>
                <a:rPr lang="en-ID" sz="2200" dirty="0">
                  <a:solidFill>
                    <a:schemeClr val="tx1"/>
                  </a:solidFill>
                </a:rPr>
                <a:t>pada refleksi terhadap garis, dapat ditentukan berdasarkan kedua sifat di atas. </a:t>
              </a:r>
              <a:endParaRPr lang="id-ID" sz="2200" dirty="0">
                <a:solidFill>
                  <a:schemeClr val="tx1"/>
                </a:solidFill>
              </a:endParaRPr>
            </a:p>
            <a:p>
              <a:endParaRPr lang="id-ID" sz="22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4FE639-0B5D-46AB-8E5C-C758DC62EB00}"/>
                </a:ext>
              </a:extLst>
            </p:cNvPr>
            <p:cNvSpPr/>
            <p:nvPr/>
          </p:nvSpPr>
          <p:spPr>
            <a:xfrm>
              <a:off x="318985" y="2065530"/>
              <a:ext cx="7228115" cy="4308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pPr marL="457200" indent="-457200">
                <a:buFont typeface="+mj-lt"/>
                <a:buAutoNum type="alphaUcPeriod"/>
              </a:pPr>
              <a:r>
                <a:rPr lang="en-ID" sz="2200" b="1" dirty="0" err="1">
                  <a:solidFill>
                    <a:schemeClr val="tx1"/>
                  </a:solidFill>
                </a:rPr>
                <a:t>Bayangan</a:t>
              </a:r>
              <a:r>
                <a:rPr lang="en-ID" sz="2200" b="1" dirty="0">
                  <a:solidFill>
                    <a:schemeClr val="tx1"/>
                  </a:solidFill>
                </a:rPr>
                <a:t> </a:t>
              </a:r>
              <a:r>
                <a:rPr lang="en-ID" sz="2200" b="1" dirty="0" err="1">
                  <a:solidFill>
                    <a:schemeClr val="tx1"/>
                  </a:solidFill>
                </a:rPr>
                <a:t>suatu</a:t>
              </a:r>
              <a:r>
                <a:rPr lang="en-ID" sz="2200" b="1" dirty="0">
                  <a:solidFill>
                    <a:schemeClr val="tx1"/>
                  </a:solidFill>
                </a:rPr>
                <a:t> </a:t>
              </a:r>
              <a:r>
                <a:rPr lang="en-ID" sz="2200" b="1" dirty="0" err="1">
                  <a:solidFill>
                    <a:schemeClr val="tx1"/>
                  </a:solidFill>
                </a:rPr>
                <a:t>titik</a:t>
              </a:r>
              <a:endParaRPr lang="en-ID" sz="2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73711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7251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Refleksi</a:t>
            </a:r>
            <a:r>
              <a:rPr lang="en-US" sz="2100" b="1" dirty="0">
                <a:solidFill>
                  <a:schemeClr val="bg1"/>
                </a:solidFill>
              </a:rPr>
              <a:t> (</a:t>
            </a:r>
            <a:r>
              <a:rPr lang="en-US" sz="2100" b="1" dirty="0" err="1">
                <a:solidFill>
                  <a:schemeClr val="bg1"/>
                </a:solidFill>
              </a:rPr>
              <a:t>Pencerminan</a:t>
            </a:r>
            <a:r>
              <a:rPr lang="en-US" sz="2100" b="1" dirty="0">
                <a:solidFill>
                  <a:schemeClr val="bg1"/>
                </a:solidFill>
              </a:rPr>
              <a:t>) </a:t>
            </a:r>
            <a:r>
              <a:rPr lang="en-US" sz="2100" b="1" dirty="0" err="1">
                <a:solidFill>
                  <a:schemeClr val="bg1"/>
                </a:solidFill>
              </a:rPr>
              <a:t>Terhadap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Garis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699847"/>
            <a:ext cx="8397159" cy="4747846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0" lvl="1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id-ID" sz="2200" kern="1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59919-B249-423D-86AF-05391F8BCE65}"/>
              </a:ext>
            </a:extLst>
          </p:cNvPr>
          <p:cNvGrpSpPr/>
          <p:nvPr/>
        </p:nvGrpSpPr>
        <p:grpSpPr>
          <a:xfrm>
            <a:off x="615932" y="1714748"/>
            <a:ext cx="7941909" cy="2271838"/>
            <a:chOff x="318985" y="2065530"/>
            <a:chExt cx="10234715" cy="272648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694199" y="2649679"/>
              <a:ext cx="9859501" cy="214233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2200" dirty="0">
                  <a:solidFill>
                    <a:schemeClr val="tx1"/>
                  </a:solidFill>
                </a:rPr>
                <a:t>Menentukan bayangan suatu garis menggunakan sifat berikut. </a:t>
              </a:r>
              <a:endParaRPr lang="id-ID" sz="2200" dirty="0">
                <a:solidFill>
                  <a:schemeClr val="tx1"/>
                </a:solidFill>
                <a:latin typeface="Calibri (Body)"/>
              </a:endParaRPr>
            </a:p>
            <a:p>
              <a:endParaRPr lang="id-ID" sz="2200" dirty="0">
                <a:solidFill>
                  <a:schemeClr val="tx1"/>
                </a:solidFill>
              </a:endParaRPr>
            </a:p>
            <a:p>
              <a:r>
                <a:rPr lang="id-ID" sz="2200" dirty="0">
                  <a:solidFill>
                    <a:schemeClr val="tx1"/>
                  </a:solidFill>
                </a:rPr>
                <a:t>Jika sembarang garis </a:t>
              </a:r>
              <a:r>
                <a:rPr lang="id-ID" sz="2200" b="1" i="1" dirty="0">
                  <a:solidFill>
                    <a:schemeClr val="tx1"/>
                  </a:solidFill>
                </a:rPr>
                <a:t>AB direfleksikan (dicerminkan) </a:t>
              </a:r>
              <a:r>
                <a:rPr lang="id-ID" sz="2200" dirty="0">
                  <a:solidFill>
                    <a:schemeClr val="tx1"/>
                  </a:solidFill>
                </a:rPr>
                <a:t>terhdap sebuah garis menghasilkan bayangan A’B’, maka:</a:t>
              </a:r>
            </a:p>
            <a:p>
              <a:pPr algn="ctr"/>
              <a:r>
                <a:rPr lang="id-ID" sz="2200" b="1" i="1" dirty="0">
                  <a:solidFill>
                    <a:schemeClr val="tx1"/>
                  </a:solidFill>
                </a:rPr>
                <a:t>Panjang AB = A’B’ dan AA’ // BB’.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54FE639-0B5D-46AB-8E5C-C758DC62EB00}"/>
                </a:ext>
              </a:extLst>
            </p:cNvPr>
            <p:cNvSpPr/>
            <p:nvPr/>
          </p:nvSpPr>
          <p:spPr>
            <a:xfrm>
              <a:off x="318985" y="2065530"/>
              <a:ext cx="7228115" cy="51710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2200" b="1" dirty="0">
                  <a:solidFill>
                    <a:schemeClr val="tx1"/>
                  </a:solidFill>
                </a:rPr>
                <a:t>B.   Bayangan suatu garis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859919-B249-423D-86AF-05391F8BCE65}"/>
              </a:ext>
            </a:extLst>
          </p:cNvPr>
          <p:cNvGrpSpPr/>
          <p:nvPr/>
        </p:nvGrpSpPr>
        <p:grpSpPr>
          <a:xfrm>
            <a:off x="612027" y="4328995"/>
            <a:ext cx="7941909" cy="1933284"/>
            <a:chOff x="318985" y="2065530"/>
            <a:chExt cx="10234715" cy="232017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694199" y="2649679"/>
              <a:ext cx="9859501" cy="173602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2200" dirty="0">
                  <a:solidFill>
                    <a:schemeClr val="tx1"/>
                  </a:solidFill>
                </a:rPr>
                <a:t>Bayangan suatu bangun diperoleh dengan cara mencerminkan koordinat masing-masing titik sudutnya. Koordinat titik-titik sudut tersebutnya dihubungkan sehingga diperoleh bayangan bangun tersebut. </a:t>
              </a:r>
              <a:endParaRPr lang="id-ID" sz="2200" dirty="0">
                <a:solidFill>
                  <a:schemeClr val="tx1"/>
                </a:solidFill>
                <a:latin typeface="Calibri (Body)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4FE639-0B5D-46AB-8E5C-C758DC62EB00}"/>
                </a:ext>
              </a:extLst>
            </p:cNvPr>
            <p:cNvSpPr/>
            <p:nvPr/>
          </p:nvSpPr>
          <p:spPr>
            <a:xfrm>
              <a:off x="318985" y="2065530"/>
              <a:ext cx="7228115" cy="51710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2200" b="1" dirty="0">
                  <a:solidFill>
                    <a:schemeClr val="tx1"/>
                  </a:solidFill>
                </a:rPr>
                <a:t>C.   Bayangan suatu bangun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639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A8B219-C85B-4958-8B57-6F39162A8D3B}"/>
              </a:ext>
            </a:extLst>
          </p:cNvPr>
          <p:cNvGrpSpPr/>
          <p:nvPr/>
        </p:nvGrpSpPr>
        <p:grpSpPr>
          <a:xfrm>
            <a:off x="682077" y="2062451"/>
            <a:ext cx="8071850" cy="3455844"/>
            <a:chOff x="442193" y="1346533"/>
            <a:chExt cx="11482388" cy="49160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442193" y="1346533"/>
              <a:ext cx="11482388" cy="4916012"/>
              <a:chOff x="894004" y="1630578"/>
              <a:chExt cx="10725455" cy="491601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894004" y="1630578"/>
                <a:ext cx="9428530" cy="11821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1600" dirty="0"/>
                  <a:t>Perhatikan gambar di samping.</a:t>
                </a:r>
              </a:p>
              <a:p>
                <a:r>
                  <a:rPr lang="sv-SE" sz="1600" dirty="0"/>
                  <a:t>Pada gambar tersebut, </a:t>
                </a:r>
                <a:r>
                  <a:rPr lang="it-IT" sz="1600" dirty="0"/>
                  <a:t>titik </a:t>
                </a:r>
                <a:r>
                  <a:rPr lang="it-IT" sz="1600" i="1" dirty="0"/>
                  <a:t>A </a:t>
                </a:r>
                <a:r>
                  <a:rPr lang="it-IT" sz="1600" dirty="0"/>
                  <a:t>terletak di luar garis </a:t>
                </a:r>
                <a:r>
                  <a:rPr lang="it-IT" sz="1600" i="1" dirty="0"/>
                  <a:t>PQ</a:t>
                </a:r>
                <a:r>
                  <a:rPr lang="it-IT" sz="1600" dirty="0"/>
                  <a:t>. </a:t>
                </a:r>
              </a:p>
              <a:p>
                <a:r>
                  <a:rPr lang="en-ID" sz="1600" dirty="0" err="1"/>
                  <a:t>Gambarlah</a:t>
                </a:r>
                <a:r>
                  <a:rPr lang="en-ID" sz="1600" dirty="0"/>
                  <a:t> </a:t>
                </a:r>
                <a:r>
                  <a:rPr lang="en-ID" sz="1600" dirty="0" err="1"/>
                  <a:t>bayangan</a:t>
                </a:r>
                <a:r>
                  <a:rPr lang="en-ID" sz="1600" dirty="0"/>
                  <a:t> </a:t>
                </a:r>
                <a:r>
                  <a:rPr lang="en-ID" sz="1600" dirty="0" err="1"/>
                  <a:t>dari</a:t>
                </a:r>
                <a:r>
                  <a:rPr lang="en-ID" sz="1600" dirty="0"/>
                  <a:t> </a:t>
                </a:r>
                <a:r>
                  <a:rPr lang="en-ID" sz="1600" dirty="0" err="1"/>
                  <a:t>titik</a:t>
                </a:r>
                <a:r>
                  <a:rPr lang="en-ID" sz="1600" dirty="0"/>
                  <a:t> </a:t>
                </a:r>
                <a:r>
                  <a:rPr lang="en-ID" sz="1600" i="1" dirty="0"/>
                  <a:t>A </a:t>
                </a:r>
                <a:r>
                  <a:rPr lang="en-ID" sz="1600" dirty="0" err="1"/>
                  <a:t>bila</a:t>
                </a:r>
                <a:r>
                  <a:rPr lang="en-ID" sz="1600" dirty="0"/>
                  <a:t> </a:t>
                </a:r>
                <a:r>
                  <a:rPr lang="en-ID" sz="1600" dirty="0" err="1"/>
                  <a:t>direfleksikan</a:t>
                </a:r>
                <a:r>
                  <a:rPr lang="en-ID" sz="1600" dirty="0"/>
                  <a:t> </a:t>
                </a:r>
                <a:r>
                  <a:rPr lang="en-ID" sz="1600" dirty="0" err="1"/>
                  <a:t>terhadap</a:t>
                </a:r>
                <a:r>
                  <a:rPr lang="en-ID" sz="1600" dirty="0"/>
                  <a:t> </a:t>
                </a:r>
                <a:r>
                  <a:rPr lang="en-ID" sz="1600" dirty="0" err="1"/>
                  <a:t>garis</a:t>
                </a:r>
                <a:r>
                  <a:rPr lang="en-ID" sz="1600" dirty="0"/>
                  <a:t> </a:t>
                </a:r>
                <a:r>
                  <a:rPr lang="en-ID" sz="1600" i="1" dirty="0"/>
                  <a:t>PQ.</a:t>
                </a:r>
                <a:r>
                  <a:rPr lang="en-ID" sz="1600" dirty="0"/>
                  <a:t>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894004" y="2912695"/>
                <a:ext cx="10725455" cy="36338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6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1600" dirty="0">
                  <a:solidFill>
                    <a:schemeClr val="tx1"/>
                  </a:solidFill>
                </a:endParaRPr>
              </a:p>
              <a:p>
                <a:endParaRPr lang="en-ID" sz="1600" dirty="0"/>
              </a:p>
              <a:p>
                <a:endParaRPr lang="en-ID" sz="1600" dirty="0">
                  <a:solidFill>
                    <a:schemeClr val="tx1"/>
                  </a:solidFill>
                </a:endParaRPr>
              </a:p>
              <a:p>
                <a:endParaRPr lang="en-ID" sz="1600" dirty="0">
                  <a:solidFill>
                    <a:schemeClr val="tx1"/>
                  </a:solidFill>
                </a:endParaRPr>
              </a:p>
              <a:p>
                <a:r>
                  <a:rPr lang="en-ID" sz="1600" dirty="0"/>
                  <a:t>Langkah-langkah menggambar bayangan titik </a:t>
                </a:r>
                <a:r>
                  <a:rPr lang="en-ID" sz="1600" i="1" dirty="0"/>
                  <a:t>A </a:t>
                </a:r>
                <a:r>
                  <a:rPr lang="en-ID" sz="1600" dirty="0"/>
                  <a:t>sebagai berikut. </a:t>
                </a:r>
              </a:p>
              <a:p>
                <a:r>
                  <a:rPr lang="en-ID" sz="1600" b="1" dirty="0"/>
                  <a:t>(</a:t>
                </a:r>
                <a:r>
                  <a:rPr lang="en-ID" sz="1600" b="1" dirty="0" err="1"/>
                  <a:t>i</a:t>
                </a:r>
                <a:r>
                  <a:rPr lang="en-ID" sz="1600" b="1" dirty="0"/>
                  <a:t>) </a:t>
                </a:r>
                <a:r>
                  <a:rPr lang="en-ID" sz="1600" dirty="0"/>
                  <a:t>Dari </a:t>
                </a:r>
                <a:r>
                  <a:rPr lang="en-ID" sz="1600" dirty="0" err="1"/>
                  <a:t>titik</a:t>
                </a:r>
                <a:r>
                  <a:rPr lang="en-ID" sz="1600" dirty="0"/>
                  <a:t> </a:t>
                </a:r>
                <a:r>
                  <a:rPr lang="en-ID" sz="1600" i="1" dirty="0"/>
                  <a:t>A</a:t>
                </a:r>
                <a:r>
                  <a:rPr lang="en-ID" sz="1600" dirty="0"/>
                  <a:t>, </a:t>
                </a:r>
                <a:r>
                  <a:rPr lang="en-ID" sz="1600" dirty="0" err="1"/>
                  <a:t>buatlah</a:t>
                </a:r>
                <a:r>
                  <a:rPr lang="en-ID" sz="1600" dirty="0"/>
                  <a:t> </a:t>
                </a:r>
                <a:r>
                  <a:rPr lang="en-ID" sz="1600" dirty="0" err="1"/>
                  <a:t>garis</a:t>
                </a:r>
                <a:r>
                  <a:rPr lang="en-ID" sz="1600" dirty="0"/>
                  <a:t> </a:t>
                </a:r>
                <a:r>
                  <a:rPr lang="en-ID" sz="1600" i="1" dirty="0"/>
                  <a:t>AM </a:t>
                </a:r>
                <a:r>
                  <a:rPr lang="en-ID" sz="1600" dirty="0"/>
                  <a:t>yang </a:t>
                </a:r>
                <a:r>
                  <a:rPr lang="en-ID" sz="1600" i="1" dirty="0" err="1"/>
                  <a:t>tegak</a:t>
                </a:r>
                <a:r>
                  <a:rPr lang="en-ID" sz="1600" i="1" dirty="0"/>
                  <a:t> </a:t>
                </a:r>
                <a:r>
                  <a:rPr lang="en-ID" sz="1600" i="1" dirty="0" err="1"/>
                  <a:t>lurus</a:t>
                </a:r>
                <a:r>
                  <a:rPr lang="en-ID" sz="1600" i="1" dirty="0"/>
                  <a:t> </a:t>
                </a:r>
                <a:r>
                  <a:rPr lang="en-ID" sz="1600" dirty="0" err="1"/>
                  <a:t>terhadap</a:t>
                </a:r>
                <a:r>
                  <a:rPr lang="en-ID" sz="1600" dirty="0"/>
                  <a:t> </a:t>
                </a:r>
                <a:r>
                  <a:rPr lang="en-ID" sz="1600" i="1" dirty="0"/>
                  <a:t>PQ </a:t>
                </a:r>
                <a:r>
                  <a:rPr lang="en-ID" sz="1600" dirty="0" err="1"/>
                  <a:t>dengan</a:t>
                </a:r>
                <a:r>
                  <a:rPr lang="en-ID" sz="1600" dirty="0"/>
                  <a:t> </a:t>
                </a:r>
                <a:r>
                  <a:rPr lang="en-ID" sz="1600" dirty="0" err="1"/>
                  <a:t>menggunakan</a:t>
                </a:r>
                <a:r>
                  <a:rPr lang="en-ID" sz="1600" dirty="0"/>
                  <a:t> </a:t>
                </a:r>
                <a:r>
                  <a:rPr lang="en-ID" sz="1600" i="1" dirty="0" err="1"/>
                  <a:t>penggaris</a:t>
                </a:r>
                <a:r>
                  <a:rPr lang="en-ID" sz="1600" i="1" dirty="0"/>
                  <a:t> </a:t>
                </a:r>
                <a:r>
                  <a:rPr lang="en-ID" sz="1600" i="1" dirty="0" err="1"/>
                  <a:t>siku</a:t>
                </a:r>
                <a:r>
                  <a:rPr lang="en-ID" sz="1600" dirty="0"/>
                  <a:t>. </a:t>
                </a:r>
              </a:p>
              <a:p>
                <a:r>
                  <a:rPr lang="en-ID" sz="1600" b="1" dirty="0"/>
                  <a:t>(ii) </a:t>
                </a:r>
                <a:r>
                  <a:rPr lang="en-ID" sz="1600" dirty="0" err="1"/>
                  <a:t>Perpanjanglah</a:t>
                </a:r>
                <a:r>
                  <a:rPr lang="en-ID" sz="1600" dirty="0"/>
                  <a:t> </a:t>
                </a:r>
                <a:r>
                  <a:rPr lang="en-ID" sz="1600" dirty="0" err="1"/>
                  <a:t>garis</a:t>
                </a:r>
                <a:r>
                  <a:rPr lang="en-ID" sz="1600" dirty="0"/>
                  <a:t> </a:t>
                </a:r>
                <a:r>
                  <a:rPr lang="en-ID" sz="1600" i="1" dirty="0"/>
                  <a:t>AM </a:t>
                </a:r>
                <a:r>
                  <a:rPr lang="en-ID" sz="1600" dirty="0" err="1"/>
                  <a:t>sampai</a:t>
                </a:r>
                <a:r>
                  <a:rPr lang="en-ID" sz="1600" dirty="0"/>
                  <a:t> </a:t>
                </a:r>
                <a:r>
                  <a:rPr lang="en-ID" sz="1600" i="1" dirty="0"/>
                  <a:t>A’ </a:t>
                </a:r>
                <a:r>
                  <a:rPr lang="en-ID" sz="1600" dirty="0" err="1"/>
                  <a:t>dengan</a:t>
                </a:r>
                <a:r>
                  <a:rPr lang="en-ID" sz="1600" dirty="0"/>
                  <a:t> </a:t>
                </a:r>
                <a:r>
                  <a:rPr lang="en-ID" sz="1600" dirty="0" err="1"/>
                  <a:t>panjang</a:t>
                </a:r>
                <a:r>
                  <a:rPr lang="en-ID" sz="1600" dirty="0"/>
                  <a:t> </a:t>
                </a:r>
                <a:r>
                  <a:rPr lang="en-ID" sz="1600" i="1" dirty="0"/>
                  <a:t>AM </a:t>
                </a:r>
                <a:r>
                  <a:rPr lang="en-ID" sz="1600" dirty="0"/>
                  <a:t>= </a:t>
                </a:r>
                <a:r>
                  <a:rPr lang="en-ID" sz="1600" i="1" dirty="0"/>
                  <a:t>MA’</a:t>
                </a:r>
                <a:r>
                  <a:rPr lang="en-ID" sz="1600" dirty="0"/>
                  <a:t>.  </a:t>
                </a:r>
                <a:r>
                  <a:rPr lang="en-ID" sz="1600" dirty="0" err="1"/>
                  <a:t>Titik</a:t>
                </a:r>
                <a:r>
                  <a:rPr lang="en-ID" sz="1600" dirty="0"/>
                  <a:t> </a:t>
                </a:r>
                <a:r>
                  <a:rPr lang="en-ID" sz="1600" i="1" dirty="0"/>
                  <a:t>A </a:t>
                </a:r>
                <a:r>
                  <a:rPr lang="en-ID" sz="1600" dirty="0" err="1"/>
                  <a:t>adalah</a:t>
                </a:r>
                <a:r>
                  <a:rPr lang="en-ID" sz="1600" dirty="0"/>
                  <a:t> </a:t>
                </a:r>
                <a:r>
                  <a:rPr lang="en-ID" sz="1600" i="1" dirty="0" err="1"/>
                  <a:t>bayangan</a:t>
                </a:r>
                <a:r>
                  <a:rPr lang="en-ID" sz="1600" i="1" dirty="0"/>
                  <a:t> </a:t>
                </a:r>
                <a:r>
                  <a:rPr lang="en-ID" sz="1600" dirty="0" err="1"/>
                  <a:t>dari</a:t>
                </a:r>
                <a:r>
                  <a:rPr lang="en-ID" sz="1600" dirty="0"/>
                  <a:t> </a:t>
                </a:r>
                <a:r>
                  <a:rPr lang="en-ID" sz="1600" dirty="0" err="1"/>
                  <a:t>titik</a:t>
                </a:r>
                <a:r>
                  <a:rPr lang="en-ID" sz="1600" dirty="0"/>
                  <a:t> </a:t>
                </a:r>
                <a:r>
                  <a:rPr lang="en-ID" sz="1600" i="1" dirty="0"/>
                  <a:t>A </a:t>
                </a:r>
                <a:r>
                  <a:rPr lang="en-ID" sz="1600" dirty="0"/>
                  <a:t>pada </a:t>
                </a:r>
                <a:r>
                  <a:rPr lang="en-ID" sz="1600" dirty="0" err="1"/>
                  <a:t>refleksi</a:t>
                </a:r>
                <a:r>
                  <a:rPr lang="en-ID" sz="1600" dirty="0"/>
                  <a:t> </a:t>
                </a:r>
                <a:r>
                  <a:rPr lang="en-ID" sz="1600" dirty="0" err="1"/>
                  <a:t>terhadap</a:t>
                </a:r>
                <a:r>
                  <a:rPr lang="en-ID" sz="1600" dirty="0"/>
                  <a:t> </a:t>
                </a:r>
                <a:r>
                  <a:rPr lang="en-ID" sz="1600" dirty="0" err="1"/>
                  <a:t>garis</a:t>
                </a:r>
                <a:r>
                  <a:rPr lang="en-ID" sz="1600" dirty="0"/>
                  <a:t> </a:t>
                </a:r>
                <a:r>
                  <a:rPr lang="en-ID" sz="1600" i="1" dirty="0"/>
                  <a:t>PQ</a:t>
                </a:r>
                <a:r>
                  <a:rPr lang="en-ID" sz="1600" dirty="0"/>
                  <a:t>. </a:t>
                </a:r>
                <a:endParaRPr lang="en-ID" sz="16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3D57F-875F-4870-BB1A-5A9631CA2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03" t="17308" r="22105" b="50000"/>
            <a:stretch/>
          </p:blipFill>
          <p:spPr>
            <a:xfrm>
              <a:off x="8773049" y="1665255"/>
              <a:ext cx="1808131" cy="201519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050AFCF-B12E-4E44-AD52-68B3DF5ABE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217" t="33860" r="32521" b="24521"/>
            <a:stretch/>
          </p:blipFill>
          <p:spPr>
            <a:xfrm>
              <a:off x="3567300" y="2834553"/>
              <a:ext cx="2607097" cy="1637170"/>
            </a:xfrm>
            <a:prstGeom prst="rect">
              <a:avLst/>
            </a:prstGeom>
          </p:spPr>
        </p:pic>
      </p:grpSp>
      <p:sp>
        <p:nvSpPr>
          <p:cNvPr id="26" name="Rounded Rectangle 25"/>
          <p:cNvSpPr/>
          <p:nvPr/>
        </p:nvSpPr>
        <p:spPr>
          <a:xfrm>
            <a:off x="4873612" y="5759344"/>
            <a:ext cx="3641951" cy="475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3</a:t>
            </a:r>
            <a:r>
              <a:rPr lang="id-ID" sz="2000" b="1" dirty="0"/>
              <a:t> halaman </a:t>
            </a:r>
            <a:r>
              <a:rPr lang="en-US" sz="2000" b="1" dirty="0"/>
              <a:t>121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968472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4372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Refleksi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Koordinat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2000250"/>
            <a:ext cx="7834971" cy="4193441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4D55BF-EE1E-4883-AC0A-D7555076C17B}"/>
              </a:ext>
            </a:extLst>
          </p:cNvPr>
          <p:cNvGrpSpPr/>
          <p:nvPr/>
        </p:nvGrpSpPr>
        <p:grpSpPr>
          <a:xfrm>
            <a:off x="429849" y="2147518"/>
            <a:ext cx="7724924" cy="3907878"/>
            <a:chOff x="130299" y="2009741"/>
            <a:chExt cx="9033650" cy="456993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609601" y="2440619"/>
              <a:ext cx="5324237" cy="413905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ID" sz="1600" dirty="0">
                  <a:solidFill>
                    <a:schemeClr val="tx1"/>
                  </a:solidFill>
                </a:rPr>
                <a:t>Gambar di </a:t>
              </a:r>
              <a:r>
                <a:rPr lang="en-ID" sz="1600" dirty="0" err="1">
                  <a:solidFill>
                    <a:schemeClr val="tx1"/>
                  </a:solidFill>
                </a:rPr>
                <a:t>samping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menunjukkan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refleksi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titik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>
                  <a:solidFill>
                    <a:schemeClr val="tx1"/>
                  </a:solidFill>
                </a:rPr>
                <a:t>A </a:t>
              </a:r>
              <a:r>
                <a:rPr lang="en-ID" sz="1600" dirty="0">
                  <a:solidFill>
                    <a:schemeClr val="tx1"/>
                  </a:solidFill>
                </a:rPr>
                <a:t>dan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 err="1">
                  <a:solidFill>
                    <a:schemeClr val="tx1"/>
                  </a:solidFill>
                </a:rPr>
                <a:t>terhadap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sumbu-sumbu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koordinat</a:t>
              </a:r>
              <a:r>
                <a:rPr lang="en-ID" sz="1600" dirty="0">
                  <a:solidFill>
                    <a:schemeClr val="tx1"/>
                  </a:solidFill>
                </a:rPr>
                <a:t>. </a:t>
              </a:r>
              <a:r>
                <a:rPr lang="en-ID" sz="1600" dirty="0" err="1">
                  <a:solidFill>
                    <a:schemeClr val="tx1"/>
                  </a:solidFill>
                </a:rPr>
                <a:t>Titik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>
                  <a:solidFill>
                    <a:schemeClr val="tx1"/>
                  </a:solidFill>
                </a:rPr>
                <a:t>A </a:t>
              </a:r>
              <a:r>
                <a:rPr lang="en-ID" sz="1600" dirty="0">
                  <a:solidFill>
                    <a:schemeClr val="tx1"/>
                  </a:solidFill>
                </a:rPr>
                <a:t>dan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 err="1">
                  <a:solidFill>
                    <a:schemeClr val="tx1"/>
                  </a:solidFill>
                </a:rPr>
                <a:t>adalah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bayangan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titik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>
                  <a:solidFill>
                    <a:schemeClr val="tx1"/>
                  </a:solidFill>
                </a:rPr>
                <a:t>A </a:t>
              </a:r>
              <a:r>
                <a:rPr lang="en-ID" sz="1600" dirty="0">
                  <a:solidFill>
                    <a:schemeClr val="tx1"/>
                  </a:solidFill>
                </a:rPr>
                <a:t>dan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>
                  <a:solidFill>
                    <a:schemeClr val="tx1"/>
                  </a:solidFill>
                </a:rPr>
                <a:t>pada </a:t>
              </a:r>
              <a:r>
                <a:rPr lang="en-ID" sz="1600" dirty="0" err="1">
                  <a:solidFill>
                    <a:schemeClr val="tx1"/>
                  </a:solidFill>
                </a:rPr>
                <a:t>refleksi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terhadap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 err="1">
                  <a:solidFill>
                    <a:schemeClr val="tx1"/>
                  </a:solidFill>
                </a:rPr>
                <a:t>sumbu</a:t>
              </a:r>
              <a:r>
                <a:rPr lang="en-ID" sz="1600" i="1" dirty="0">
                  <a:solidFill>
                    <a:schemeClr val="tx1"/>
                  </a:solidFill>
                </a:rPr>
                <a:t>-x</a:t>
              </a:r>
              <a:r>
                <a:rPr lang="en-ID" sz="1600" dirty="0">
                  <a:solidFill>
                    <a:schemeClr val="tx1"/>
                  </a:solidFill>
                </a:rPr>
                <a:t>, </a:t>
              </a:r>
              <a:r>
                <a:rPr lang="en-ID" sz="1600" dirty="0" err="1">
                  <a:solidFill>
                    <a:schemeClr val="tx1"/>
                  </a:solidFill>
                </a:rPr>
                <a:t>sedangkan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titik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>
                  <a:solidFill>
                    <a:schemeClr val="tx1"/>
                  </a:solidFill>
                </a:rPr>
                <a:t>A </a:t>
              </a:r>
              <a:r>
                <a:rPr lang="en-ID" sz="1600" dirty="0">
                  <a:solidFill>
                    <a:schemeClr val="tx1"/>
                  </a:solidFill>
                </a:rPr>
                <a:t>dan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 err="1">
                  <a:solidFill>
                    <a:schemeClr val="tx1"/>
                  </a:solidFill>
                </a:rPr>
                <a:t>adalah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bayangan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titik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>
                  <a:solidFill>
                    <a:schemeClr val="tx1"/>
                  </a:solidFill>
                </a:rPr>
                <a:t>A </a:t>
              </a:r>
              <a:r>
                <a:rPr lang="en-ID" sz="1600" dirty="0">
                  <a:solidFill>
                    <a:schemeClr val="tx1"/>
                  </a:solidFill>
                </a:rPr>
                <a:t>dan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>
                  <a:solidFill>
                    <a:schemeClr val="tx1"/>
                  </a:solidFill>
                </a:rPr>
                <a:t>pada </a:t>
              </a:r>
              <a:r>
                <a:rPr lang="en-ID" sz="1600" dirty="0" err="1">
                  <a:solidFill>
                    <a:schemeClr val="tx1"/>
                  </a:solidFill>
                </a:rPr>
                <a:t>refleksi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dirty="0" err="1">
                  <a:solidFill>
                    <a:schemeClr val="tx1"/>
                  </a:solidFill>
                </a:rPr>
                <a:t>terhadap</a:t>
              </a:r>
              <a:r>
                <a:rPr lang="en-ID" sz="1600" dirty="0">
                  <a:solidFill>
                    <a:schemeClr val="tx1"/>
                  </a:solidFill>
                </a:rPr>
                <a:t> </a:t>
              </a:r>
              <a:r>
                <a:rPr lang="en-ID" sz="1600" i="1" dirty="0" err="1">
                  <a:solidFill>
                    <a:schemeClr val="tx1"/>
                  </a:solidFill>
                </a:rPr>
                <a:t>sumbu</a:t>
              </a:r>
              <a:r>
                <a:rPr lang="en-ID" sz="1600" i="1" dirty="0">
                  <a:solidFill>
                    <a:schemeClr val="tx1"/>
                  </a:solidFill>
                </a:rPr>
                <a:t>-y</a:t>
              </a:r>
              <a:r>
                <a:rPr lang="en-ID" sz="1600" dirty="0">
                  <a:solidFill>
                    <a:schemeClr val="tx1"/>
                  </a:solidFill>
                </a:rPr>
                <a:t>. </a:t>
              </a:r>
            </a:p>
            <a:p>
              <a:r>
                <a:rPr lang="pt-BR" sz="1600" dirty="0">
                  <a:solidFill>
                    <a:schemeClr val="tx1"/>
                  </a:solidFill>
                </a:rPr>
                <a:t>Pada refleksi terhadap </a:t>
              </a:r>
              <a:r>
                <a:rPr lang="pt-BR" sz="1600" i="1" dirty="0">
                  <a:solidFill>
                    <a:schemeClr val="tx1"/>
                  </a:solidFill>
                </a:rPr>
                <a:t>sumbu-x</a:t>
              </a:r>
              <a:r>
                <a:rPr lang="pt-BR" sz="1600" dirty="0">
                  <a:solidFill>
                    <a:schemeClr val="tx1"/>
                  </a:solidFill>
                </a:rPr>
                <a:t>, diperoleh: </a:t>
              </a:r>
              <a:r>
                <a:rPr lang="pt-BR" sz="1600" i="1" dirty="0">
                  <a:solidFill>
                    <a:schemeClr val="tx1"/>
                  </a:solidFill>
                </a:rPr>
                <a:t>A</a:t>
              </a:r>
              <a:r>
                <a:rPr lang="pt-BR" sz="1600" dirty="0">
                  <a:solidFill>
                    <a:schemeClr val="tx1"/>
                  </a:solidFill>
                </a:rPr>
                <a:t>(4, 2) ↔ </a:t>
              </a:r>
              <a:r>
                <a:rPr lang="pt-BR" sz="1600" i="1" dirty="0">
                  <a:solidFill>
                    <a:schemeClr val="tx1"/>
                  </a:solidFill>
                </a:rPr>
                <a:t>A </a:t>
              </a:r>
              <a:r>
                <a:rPr lang="pt-BR" sz="1600" dirty="0">
                  <a:solidFill>
                    <a:schemeClr val="tx1"/>
                  </a:solidFill>
                </a:rPr>
                <a:t>(4, –2). </a:t>
              </a:r>
            </a:p>
            <a:p>
              <a:r>
                <a:rPr lang="en-ID" sz="1600" i="1" dirty="0">
                  <a:solidFill>
                    <a:schemeClr val="tx1"/>
                  </a:solidFill>
                </a:rPr>
                <a:t>B</a:t>
              </a:r>
              <a:r>
                <a:rPr lang="en-ID" sz="1600" dirty="0">
                  <a:solidFill>
                    <a:schemeClr val="tx1"/>
                  </a:solidFill>
                </a:rPr>
                <a:t>(–6, –4) ↔ </a:t>
              </a:r>
              <a:r>
                <a:rPr lang="en-ID" sz="1600" i="1" dirty="0">
                  <a:solidFill>
                    <a:schemeClr val="tx1"/>
                  </a:solidFill>
                </a:rPr>
                <a:t>B </a:t>
              </a:r>
              <a:r>
                <a:rPr lang="en-ID" sz="1600" dirty="0">
                  <a:solidFill>
                    <a:schemeClr val="tx1"/>
                  </a:solidFill>
                </a:rPr>
                <a:t>(–6, 4). </a:t>
              </a:r>
            </a:p>
            <a:p>
              <a:r>
                <a:rPr lang="en-ID" sz="1600" b="1" dirty="0">
                  <a:solidFill>
                    <a:schemeClr val="tx1"/>
                  </a:solidFill>
                </a:rPr>
                <a:t>Jadi, </a:t>
              </a:r>
              <a:r>
                <a:rPr lang="en-ID" sz="1600" b="1" i="1" dirty="0">
                  <a:solidFill>
                    <a:schemeClr val="tx1"/>
                  </a:solidFill>
                </a:rPr>
                <a:t>P</a:t>
              </a:r>
              <a:r>
                <a:rPr lang="en-ID" sz="1600" b="1" dirty="0">
                  <a:solidFill>
                    <a:schemeClr val="tx1"/>
                  </a:solidFill>
                </a:rPr>
                <a:t>(</a:t>
              </a:r>
              <a:r>
                <a:rPr lang="en-ID" sz="1600" b="1" i="1" dirty="0">
                  <a:solidFill>
                    <a:schemeClr val="tx1"/>
                  </a:solidFill>
                </a:rPr>
                <a:t>a</a:t>
              </a:r>
              <a:r>
                <a:rPr lang="en-ID" sz="1600" b="1" dirty="0">
                  <a:solidFill>
                    <a:schemeClr val="tx1"/>
                  </a:solidFill>
                </a:rPr>
                <a:t>, </a:t>
              </a:r>
              <a:r>
                <a:rPr lang="en-ID" sz="1600" b="1" i="1" dirty="0">
                  <a:solidFill>
                    <a:schemeClr val="tx1"/>
                  </a:solidFill>
                </a:rPr>
                <a:t>b</a:t>
              </a:r>
              <a:r>
                <a:rPr lang="en-ID" sz="1600" b="1" dirty="0">
                  <a:solidFill>
                    <a:schemeClr val="tx1"/>
                  </a:solidFill>
                </a:rPr>
                <a:t>) </a:t>
              </a:r>
              <a:r>
                <a:rPr lang="en-ID" sz="1600" dirty="0">
                  <a:solidFill>
                    <a:schemeClr val="tx1"/>
                  </a:solidFill>
                </a:rPr>
                <a:t>↔ </a:t>
              </a:r>
              <a:r>
                <a:rPr lang="en-ID" sz="1600" b="1" i="1" dirty="0">
                  <a:solidFill>
                    <a:schemeClr val="tx1"/>
                  </a:solidFill>
                </a:rPr>
                <a:t>P </a:t>
              </a:r>
              <a:r>
                <a:rPr lang="en-ID" sz="1600" b="1" dirty="0">
                  <a:solidFill>
                    <a:schemeClr val="tx1"/>
                  </a:solidFill>
                </a:rPr>
                <a:t>(</a:t>
              </a:r>
              <a:r>
                <a:rPr lang="en-ID" sz="1600" b="1" i="1" dirty="0">
                  <a:solidFill>
                    <a:schemeClr val="tx1"/>
                  </a:solidFill>
                </a:rPr>
                <a:t>a</a:t>
              </a:r>
              <a:r>
                <a:rPr lang="en-ID" sz="1600" b="1" dirty="0">
                  <a:solidFill>
                    <a:schemeClr val="tx1"/>
                  </a:solidFill>
                </a:rPr>
                <a:t>, –</a:t>
              </a:r>
              <a:r>
                <a:rPr lang="en-ID" sz="1600" b="1" i="1" dirty="0">
                  <a:solidFill>
                    <a:schemeClr val="tx1"/>
                  </a:solidFill>
                </a:rPr>
                <a:t>b</a:t>
              </a:r>
              <a:r>
                <a:rPr lang="en-ID" sz="1600" b="1" dirty="0">
                  <a:solidFill>
                    <a:schemeClr val="tx1"/>
                  </a:solidFill>
                </a:rPr>
                <a:t>)</a:t>
              </a:r>
              <a:r>
                <a:rPr lang="en-ID" sz="1600" dirty="0">
                  <a:solidFill>
                    <a:schemeClr val="tx1"/>
                  </a:solidFill>
                </a:rPr>
                <a:t>. </a:t>
              </a:r>
            </a:p>
            <a:p>
              <a:endParaRPr lang="en-ID" sz="1600" dirty="0">
                <a:solidFill>
                  <a:schemeClr val="tx1"/>
                </a:solidFill>
              </a:endParaRPr>
            </a:p>
            <a:p>
              <a:pPr algn="ctr"/>
              <a:r>
                <a:rPr lang="id-ID" sz="1600" dirty="0">
                  <a:solidFill>
                    <a:schemeClr val="tx1"/>
                  </a:solidFill>
                </a:rPr>
                <a:t>Pada refleksi P(a, b) terhadap sumbu-x, maka:</a:t>
              </a:r>
            </a:p>
            <a:p>
              <a:pPr algn="ctr"/>
              <a:r>
                <a:rPr lang="id-ID" sz="1600" b="1" i="1" dirty="0">
                  <a:solidFill>
                    <a:schemeClr val="tx1"/>
                  </a:solidFill>
                </a:rPr>
                <a:t>P(a, b) &lt;-&gt; P’(a, -b).</a:t>
              </a:r>
            </a:p>
            <a:p>
              <a:pPr algn="ctr"/>
              <a:r>
                <a:rPr lang="id-ID" sz="1600" dirty="0">
                  <a:solidFill>
                    <a:schemeClr val="tx1"/>
                  </a:solidFill>
                </a:rPr>
                <a:t>Pada refleksi titik P(a, b) terhadap sumbu-y, maka:</a:t>
              </a:r>
            </a:p>
            <a:p>
              <a:pPr algn="ctr"/>
              <a:r>
                <a:rPr lang="id-ID" sz="1600" b="1" i="1" dirty="0">
                  <a:solidFill>
                    <a:schemeClr val="tx1"/>
                  </a:solidFill>
                </a:rPr>
                <a:t>P(a, b) &lt;-&gt; P”(-a, b)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54FE639-0B5D-46AB-8E5C-C758DC62EB00}"/>
                </a:ext>
              </a:extLst>
            </p:cNvPr>
            <p:cNvSpPr/>
            <p:nvPr/>
          </p:nvSpPr>
          <p:spPr>
            <a:xfrm>
              <a:off x="130299" y="2009741"/>
              <a:ext cx="7228114" cy="395901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pPr marL="457200" indent="-457200">
                <a:buFont typeface="+mj-lt"/>
                <a:buAutoNum type="alphaUcPeriod"/>
              </a:pPr>
              <a:r>
                <a:rPr lang="en-ID" sz="1600" b="1" dirty="0" err="1">
                  <a:solidFill>
                    <a:schemeClr val="tx1"/>
                  </a:solidFill>
                </a:rPr>
                <a:t>Refleksi</a:t>
              </a:r>
              <a:r>
                <a:rPr lang="en-ID" sz="1600" b="1" dirty="0">
                  <a:solidFill>
                    <a:schemeClr val="tx1"/>
                  </a:solidFill>
                </a:rPr>
                <a:t> </a:t>
              </a:r>
              <a:r>
                <a:rPr lang="en-ID" sz="1600" b="1" dirty="0" err="1">
                  <a:solidFill>
                    <a:schemeClr val="tx1"/>
                  </a:solidFill>
                </a:rPr>
                <a:t>terhadap</a:t>
              </a:r>
              <a:r>
                <a:rPr lang="en-ID" sz="1600" b="1" dirty="0">
                  <a:solidFill>
                    <a:schemeClr val="tx1"/>
                  </a:solidFill>
                </a:rPr>
                <a:t> </a:t>
              </a:r>
              <a:r>
                <a:rPr lang="en-ID" sz="1600" b="1" dirty="0" err="1">
                  <a:solidFill>
                    <a:schemeClr val="tx1"/>
                  </a:solidFill>
                </a:rPr>
                <a:t>Sumbu</a:t>
              </a:r>
              <a:r>
                <a:rPr lang="en-ID" sz="1600" b="1" dirty="0">
                  <a:solidFill>
                    <a:schemeClr val="tx1"/>
                  </a:solidFill>
                </a:rPr>
                <a:t> </a:t>
              </a:r>
              <a:r>
                <a:rPr lang="en-ID" sz="1600" b="1" dirty="0" err="1">
                  <a:solidFill>
                    <a:schemeClr val="tx1"/>
                  </a:solidFill>
                </a:rPr>
                <a:t>Koordinat</a:t>
              </a:r>
              <a:endParaRPr lang="en-ID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1F5CE04-A46D-4926-84AD-7C81BB07E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394" t="20435" r="18920" b="44777"/>
            <a:stretch/>
          </p:blipFill>
          <p:spPr>
            <a:xfrm>
              <a:off x="5910994" y="2539911"/>
              <a:ext cx="3252955" cy="2217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3286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4FD11A-78B0-4BB1-B615-A1918BD62E11}"/>
              </a:ext>
            </a:extLst>
          </p:cNvPr>
          <p:cNvGrpSpPr/>
          <p:nvPr/>
        </p:nvGrpSpPr>
        <p:grpSpPr>
          <a:xfrm>
            <a:off x="703384" y="2648797"/>
            <a:ext cx="9003468" cy="1773574"/>
            <a:chOff x="627694" y="2410954"/>
            <a:chExt cx="11616694" cy="22883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762000" y="2410954"/>
              <a:ext cx="11482388" cy="1390953"/>
              <a:chOff x="894004" y="1630578"/>
              <a:chExt cx="10725455" cy="139095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894004" y="1630578"/>
                <a:ext cx="9428530" cy="51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Tentukan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bayangan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titik</a:t>
                </a:r>
                <a:r>
                  <a:rPr lang="en-US" sz="2000" dirty="0"/>
                  <a:t> </a:t>
                </a:r>
                <a:r>
                  <a:rPr lang="en-US" sz="2000" i="1" dirty="0"/>
                  <a:t>P</a:t>
                </a:r>
                <a:r>
                  <a:rPr lang="en-US" sz="2000" dirty="0"/>
                  <a:t>(–12, 25) </a:t>
                </a:r>
                <a:r>
                  <a:rPr lang="en-US" sz="2000" dirty="0" err="1"/>
                  <a:t>pada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refleksi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terhadap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sumbu</a:t>
                </a:r>
                <a:r>
                  <a:rPr lang="en-US" sz="2000" dirty="0"/>
                  <a:t>-</a:t>
                </a:r>
                <a:r>
                  <a:rPr lang="en-US" sz="2000" i="1" dirty="0"/>
                  <a:t>y .</a:t>
                </a:r>
                <a:endParaRPr lang="en-ID" sz="20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894004" y="2108184"/>
                <a:ext cx="10725455" cy="9133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2000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744C0B45-0F27-43B0-8E58-6BBC0848C7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692" t="32433" r="21346" b="52632"/>
            <a:stretch/>
          </p:blipFill>
          <p:spPr>
            <a:xfrm>
              <a:off x="627694" y="3337033"/>
              <a:ext cx="8754480" cy="1362268"/>
            </a:xfrm>
            <a:prstGeom prst="rect">
              <a:avLst/>
            </a:prstGeom>
          </p:spPr>
        </p:pic>
      </p:grpSp>
      <p:sp>
        <p:nvSpPr>
          <p:cNvPr id="31" name="Rounded Rectangle 30"/>
          <p:cNvSpPr/>
          <p:nvPr/>
        </p:nvSpPr>
        <p:spPr>
          <a:xfrm>
            <a:off x="4873612" y="5759344"/>
            <a:ext cx="3641951" cy="475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3</a:t>
            </a:r>
            <a:r>
              <a:rPr lang="id-ID" sz="2000" b="1" dirty="0"/>
              <a:t> halaman </a:t>
            </a:r>
            <a:r>
              <a:rPr lang="en-US" sz="2000" b="1" dirty="0"/>
              <a:t>121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28902353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Refleksi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Koordinat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5914DE3-AE3F-4D8B-9C4F-C30F2D2C37BF}"/>
              </a:ext>
            </a:extLst>
          </p:cNvPr>
          <p:cNvGrpSpPr/>
          <p:nvPr/>
        </p:nvGrpSpPr>
        <p:grpSpPr>
          <a:xfrm>
            <a:off x="1065742" y="2242288"/>
            <a:ext cx="6398647" cy="2401025"/>
            <a:chOff x="609599" y="2440620"/>
            <a:chExt cx="7443343" cy="279303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643368C-7BC6-48E8-91EF-42C41BB5B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97" t="23787" r="27127" b="42134"/>
            <a:stretch/>
          </p:blipFill>
          <p:spPr>
            <a:xfrm>
              <a:off x="1904154" y="2753258"/>
              <a:ext cx="5395332" cy="248039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0F9344-8E3A-42A1-B0FD-13FF83A70E20}"/>
                </a:ext>
              </a:extLst>
            </p:cNvPr>
            <p:cNvSpPr/>
            <p:nvPr/>
          </p:nvSpPr>
          <p:spPr>
            <a:xfrm>
              <a:off x="609599" y="2440620"/>
              <a:ext cx="7443343" cy="46542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US" sz="2000" dirty="0" err="1">
                  <a:solidFill>
                    <a:schemeClr val="tx1"/>
                  </a:solidFill>
                </a:rPr>
                <a:t>Perhatikan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gambar</a:t>
              </a:r>
              <a:r>
                <a:rPr 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 err="1">
                  <a:solidFill>
                    <a:schemeClr val="tx1"/>
                  </a:solidFill>
                </a:rPr>
                <a:t>berikut</a:t>
              </a:r>
              <a:r>
                <a:rPr lang="en-US" sz="2000" dirty="0">
                  <a:solidFill>
                    <a:schemeClr val="tx1"/>
                  </a:solidFill>
                </a:rPr>
                <a:t>.</a:t>
              </a:r>
              <a:endParaRPr lang="id-ID" sz="2000" dirty="0">
                <a:solidFill>
                  <a:schemeClr val="tx1"/>
                </a:solidFill>
                <a:latin typeface="Calibri (Body)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54FE639-0B5D-46AB-8E5C-C758DC62EB00}"/>
              </a:ext>
            </a:extLst>
          </p:cNvPr>
          <p:cNvSpPr/>
          <p:nvPr/>
        </p:nvSpPr>
        <p:spPr>
          <a:xfrm>
            <a:off x="742462" y="1871884"/>
            <a:ext cx="7430914" cy="40010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ID" sz="2000" b="1" dirty="0">
                <a:solidFill>
                  <a:schemeClr val="tx1"/>
                </a:solidFill>
              </a:rPr>
              <a:t>Refleksi terhadap Garis yang Sejajar dengan Sumbu Koordinat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4615" y="4708769"/>
            <a:ext cx="683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82615" y="4747852"/>
            <a:ext cx="61741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/>
              <a:t>Pada refleksi P(a, b) terhadap </a:t>
            </a:r>
            <a:r>
              <a:rPr lang="id-ID" sz="2000" b="1" i="1" dirty="0"/>
              <a:t>garis x = h, </a:t>
            </a:r>
            <a:r>
              <a:rPr lang="id-ID" sz="2000" dirty="0"/>
              <a:t>maka:</a:t>
            </a:r>
          </a:p>
          <a:p>
            <a:pPr algn="ctr"/>
            <a:r>
              <a:rPr lang="id-ID" sz="2000" b="1" i="1" dirty="0"/>
              <a:t>P(a, b) &lt;-&gt; P’(2h </a:t>
            </a:r>
            <a:r>
              <a:rPr lang="en-US" sz="2000" b="1" i="1" dirty="0"/>
              <a:t>–</a:t>
            </a:r>
            <a:r>
              <a:rPr lang="id-ID" sz="2000" b="1" i="1" dirty="0"/>
              <a:t> a, b).</a:t>
            </a:r>
          </a:p>
          <a:p>
            <a:pPr algn="ctr"/>
            <a:r>
              <a:rPr lang="id-ID" sz="2000" dirty="0"/>
              <a:t>Pada refleksi P(a, b) terhadap</a:t>
            </a:r>
            <a:r>
              <a:rPr lang="id-ID" sz="2000" b="1" i="1" dirty="0"/>
              <a:t> garis y = h</a:t>
            </a:r>
            <a:r>
              <a:rPr lang="id-ID" sz="2000" dirty="0"/>
              <a:t>, maka:</a:t>
            </a:r>
          </a:p>
          <a:p>
            <a:pPr algn="ctr"/>
            <a:r>
              <a:rPr lang="id-ID" sz="2000" b="1" i="1" dirty="0"/>
              <a:t>P(a, b) &lt;-&gt; P’(a, 2h </a:t>
            </a:r>
            <a:r>
              <a:rPr lang="en-US" sz="2000" b="1" i="1" dirty="0"/>
              <a:t>–</a:t>
            </a:r>
            <a:r>
              <a:rPr lang="id-ID" sz="2000" b="1" i="1" dirty="0"/>
              <a:t> b).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23162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0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044667-D6E3-47BF-9D79-11B87277679C}"/>
              </a:ext>
            </a:extLst>
          </p:cNvPr>
          <p:cNvGrpSpPr/>
          <p:nvPr/>
        </p:nvGrpSpPr>
        <p:grpSpPr>
          <a:xfrm>
            <a:off x="742462" y="2339011"/>
            <a:ext cx="8180324" cy="2995182"/>
            <a:chOff x="572625" y="1474756"/>
            <a:chExt cx="11569370" cy="42360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633514" y="1474756"/>
              <a:ext cx="11508481" cy="1780954"/>
              <a:chOff x="1072713" y="1758801"/>
              <a:chExt cx="10749827" cy="178095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1072713" y="1758801"/>
                <a:ext cx="942853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Tentukan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koordinat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bayangan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titik</a:t>
                </a:r>
                <a:r>
                  <a:rPr lang="en-US" sz="2000" dirty="0"/>
                  <a:t> </a:t>
                </a:r>
                <a:r>
                  <a:rPr lang="en-US" sz="2000" i="1" dirty="0"/>
                  <a:t>P</a:t>
                </a:r>
                <a:r>
                  <a:rPr lang="en-US" sz="2000" dirty="0"/>
                  <a:t>(–5, –2) 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direfleksikan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terhadap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garis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persamaan</a:t>
                </a:r>
                <a:r>
                  <a:rPr lang="en-US" sz="2000" dirty="0"/>
                  <a:t> </a:t>
                </a:r>
                <a:r>
                  <a:rPr lang="en-US" sz="2000" i="1" dirty="0"/>
                  <a:t>x </a:t>
                </a:r>
                <a:r>
                  <a:rPr lang="en-US" sz="2000" dirty="0"/>
                  <a:t>= –1 .</a:t>
                </a:r>
                <a:endParaRPr lang="en-ID" sz="2000" dirty="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1097085" y="2524092"/>
                <a:ext cx="1072545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2000" dirty="0">
                  <a:solidFill>
                    <a:schemeClr val="tx1"/>
                  </a:solidFill>
                </a:endParaRPr>
              </a:p>
              <a:p>
                <a:endParaRPr lang="en-ID" sz="20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F549F6-1032-44E6-B961-DA250A527AEA}"/>
                </a:ext>
              </a:extLst>
            </p:cNvPr>
            <p:cNvGrpSpPr/>
            <p:nvPr/>
          </p:nvGrpSpPr>
          <p:grpSpPr>
            <a:xfrm>
              <a:off x="572625" y="2952991"/>
              <a:ext cx="7433451" cy="2757826"/>
              <a:chOff x="572625" y="2801612"/>
              <a:chExt cx="7433451" cy="2757826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C975797-135B-4FF6-851A-960D9C3290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018" t="16596" r="25681" b="73301"/>
              <a:stretch/>
            </p:blipFill>
            <p:spPr>
              <a:xfrm>
                <a:off x="624859" y="2801612"/>
                <a:ext cx="7381217" cy="868034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F5622022-5E52-45AF-BE82-BA2F27302B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090" t="60132" r="28453" b="16596"/>
              <a:stretch/>
            </p:blipFill>
            <p:spPr>
              <a:xfrm>
                <a:off x="572625" y="3666413"/>
                <a:ext cx="6866144" cy="1893025"/>
              </a:xfrm>
              <a:prstGeom prst="rect">
                <a:avLst/>
              </a:prstGeom>
            </p:spPr>
          </p:pic>
        </p:grpSp>
      </p:grpSp>
      <p:sp>
        <p:nvSpPr>
          <p:cNvPr id="32" name="Rounded Rectangle 31"/>
          <p:cNvSpPr/>
          <p:nvPr/>
        </p:nvSpPr>
        <p:spPr>
          <a:xfrm>
            <a:off x="4873612" y="5759344"/>
            <a:ext cx="3641951" cy="475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4</a:t>
            </a:r>
            <a:r>
              <a:rPr lang="id-ID" sz="2000" b="1" dirty="0"/>
              <a:t> halaman </a:t>
            </a:r>
            <a:r>
              <a:rPr lang="en-US" sz="2000" b="1" dirty="0"/>
              <a:t>123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26749926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Refleksi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Koordinat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4615" y="4708769"/>
            <a:ext cx="68384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9D869F4-95F2-4F15-B79D-A682E88036BB}"/>
              </a:ext>
            </a:extLst>
          </p:cNvPr>
          <p:cNvGrpSpPr/>
          <p:nvPr/>
        </p:nvGrpSpPr>
        <p:grpSpPr>
          <a:xfrm>
            <a:off x="566614" y="1847685"/>
            <a:ext cx="6466334" cy="2908547"/>
            <a:chOff x="233538" y="2009741"/>
            <a:chExt cx="8644148" cy="388811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4FE639-0B5D-46AB-8E5C-C758DC62EB00}"/>
                </a:ext>
              </a:extLst>
            </p:cNvPr>
            <p:cNvSpPr/>
            <p:nvPr/>
          </p:nvSpPr>
          <p:spPr>
            <a:xfrm>
              <a:off x="233538" y="2009741"/>
              <a:ext cx="8644148" cy="53485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pPr marL="457200" indent="-457200">
                <a:buFont typeface="+mj-lt"/>
                <a:buAutoNum type="alphaUcPeriod" startAt="3"/>
              </a:pPr>
              <a:r>
                <a:rPr lang="es-ES" sz="2000" b="1" dirty="0" err="1">
                  <a:solidFill>
                    <a:schemeClr val="tx1"/>
                  </a:solidFill>
                </a:rPr>
                <a:t>Refleksi</a:t>
              </a:r>
              <a:r>
                <a:rPr lang="es-ES" sz="2000" b="1" dirty="0">
                  <a:solidFill>
                    <a:schemeClr val="tx1"/>
                  </a:solidFill>
                </a:rPr>
                <a:t> </a:t>
              </a:r>
              <a:r>
                <a:rPr lang="es-ES" sz="2000" b="1" dirty="0" err="1">
                  <a:solidFill>
                    <a:schemeClr val="tx1"/>
                  </a:solidFill>
                </a:rPr>
                <a:t>terhadap</a:t>
              </a:r>
              <a:r>
                <a:rPr lang="es-ES" sz="2000" b="1" dirty="0">
                  <a:solidFill>
                    <a:schemeClr val="tx1"/>
                  </a:solidFill>
                </a:rPr>
                <a:t> Garis y = x dan y = 􀂱x</a:t>
              </a:r>
              <a:endParaRPr lang="en-ID" sz="2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3F78F6-80AC-4C17-9594-8327F4206278}"/>
                </a:ext>
              </a:extLst>
            </p:cNvPr>
            <p:cNvGrpSpPr/>
            <p:nvPr/>
          </p:nvGrpSpPr>
          <p:grpSpPr>
            <a:xfrm>
              <a:off x="727586" y="2436601"/>
              <a:ext cx="7446089" cy="3461259"/>
              <a:chOff x="727586" y="2436601"/>
              <a:chExt cx="7446089" cy="346125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A516E43-FA7F-4CA4-919E-1B925D0E41E6}"/>
                  </a:ext>
                </a:extLst>
              </p:cNvPr>
              <p:cNvSpPr/>
              <p:nvPr/>
            </p:nvSpPr>
            <p:spPr>
              <a:xfrm>
                <a:off x="727586" y="2436601"/>
                <a:ext cx="7443343" cy="53485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32" tIns="45716" rIns="91432" bIns="45716">
                <a:spAutoFit/>
              </a:bodyPr>
              <a:lstStyle/>
              <a:p>
                <a:r>
                  <a:rPr lang="en-US" sz="2000" dirty="0" err="1">
                    <a:solidFill>
                      <a:schemeClr val="tx1"/>
                    </a:solidFill>
                  </a:rPr>
                  <a:t>Perhatikan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gambar</a:t>
                </a:r>
                <a:r>
                  <a:rPr 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tx1"/>
                    </a:solidFill>
                  </a:rPr>
                  <a:t>berikut</a:t>
                </a:r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  <a:endParaRPr lang="id-ID" sz="2000" dirty="0">
                  <a:solidFill>
                    <a:schemeClr val="tx1"/>
                  </a:solidFill>
                  <a:latin typeface="Calibri (Body)"/>
                </a:endParaRP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BD733A6-3385-4092-AACB-21B76AD4E1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2042" t="21231" r="21948" b="26281"/>
              <a:stretch/>
            </p:blipFill>
            <p:spPr>
              <a:xfrm>
                <a:off x="2902961" y="3120816"/>
                <a:ext cx="5270714" cy="2777044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1309075" y="4884618"/>
            <a:ext cx="636953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000" dirty="0"/>
              <a:t>Pada refleksi terhadap </a:t>
            </a:r>
            <a:r>
              <a:rPr lang="id-ID" sz="2000" b="1" i="1" dirty="0"/>
              <a:t>garis y = x atau x = y, </a:t>
            </a:r>
            <a:r>
              <a:rPr lang="id-ID" sz="2000" dirty="0"/>
              <a:t>maka:</a:t>
            </a:r>
          </a:p>
          <a:p>
            <a:pPr algn="ctr"/>
            <a:r>
              <a:rPr lang="id-ID" sz="2000" b="1" i="1" dirty="0"/>
              <a:t>P(a, b) &lt;-&gt; P’(b, a).</a:t>
            </a:r>
          </a:p>
          <a:p>
            <a:pPr algn="ctr"/>
            <a:r>
              <a:rPr lang="id-ID" sz="2000" dirty="0"/>
              <a:t>Pada refleksi terhadap</a:t>
            </a:r>
            <a:r>
              <a:rPr lang="id-ID" sz="2000" b="1" i="1" dirty="0"/>
              <a:t> garis y = -x atau x = -y</a:t>
            </a:r>
            <a:r>
              <a:rPr lang="id-ID" sz="2000" dirty="0"/>
              <a:t>, maka:</a:t>
            </a:r>
          </a:p>
          <a:p>
            <a:pPr algn="ctr"/>
            <a:r>
              <a:rPr lang="id-ID" sz="2000" b="1" i="1" dirty="0"/>
              <a:t>P(a, b) &lt;-&gt; P’(-b, -a).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099497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655E5C0-E0EB-4382-B216-A59591D0B837}"/>
              </a:ext>
            </a:extLst>
          </p:cNvPr>
          <p:cNvGrpSpPr/>
          <p:nvPr/>
        </p:nvGrpSpPr>
        <p:grpSpPr>
          <a:xfrm>
            <a:off x="859693" y="2102572"/>
            <a:ext cx="8763577" cy="3288697"/>
            <a:chOff x="633513" y="1474756"/>
            <a:chExt cx="11482390" cy="430898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633513" y="1474756"/>
              <a:ext cx="11482390" cy="2789713"/>
              <a:chOff x="1072712" y="1758801"/>
              <a:chExt cx="10725456" cy="2789713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1072712" y="1758801"/>
                <a:ext cx="9134568" cy="1734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err="1"/>
                  <a:t>Tentukan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koordinat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bayangan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titik</a:t>
                </a:r>
                <a:r>
                  <a:rPr lang="en-US" sz="2000" dirty="0"/>
                  <a:t> </a:t>
                </a:r>
                <a:r>
                  <a:rPr lang="en-US" sz="2000" i="1" dirty="0"/>
                  <a:t>S</a:t>
                </a:r>
                <a:r>
                  <a:rPr lang="en-US" sz="2000" dirty="0"/>
                  <a:t>(12, –7) </a:t>
                </a:r>
                <a:r>
                  <a:rPr lang="en-US" sz="2000" dirty="0" err="1"/>
                  <a:t>jika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direfleksikan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terhadap</a:t>
                </a:r>
                <a:r>
                  <a:rPr lang="en-US" sz="2000" dirty="0"/>
                  <a:t> </a:t>
                </a:r>
                <a:r>
                  <a:rPr lang="en-US" sz="2000" dirty="0" err="1"/>
                  <a:t>garis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dengan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persamaan</a:t>
                </a:r>
                <a:r>
                  <a:rPr lang="en-US" sz="2000" dirty="0"/>
                  <a:t> </a:t>
                </a:r>
                <a:r>
                  <a:rPr lang="en-US" sz="2000" dirty="0" err="1"/>
                  <a:t>berikut</a:t>
                </a:r>
                <a:r>
                  <a:rPr lang="en-US" sz="2000" dirty="0"/>
                  <a:t>. </a:t>
                </a:r>
              </a:p>
              <a:p>
                <a:r>
                  <a:rPr lang="en-US" sz="2000" dirty="0"/>
                  <a:t>a. </a:t>
                </a:r>
                <a:r>
                  <a:rPr lang="en-US" sz="2000" i="1" dirty="0"/>
                  <a:t>y </a:t>
                </a:r>
                <a:r>
                  <a:rPr lang="en-US" sz="2000" dirty="0"/>
                  <a:t>= </a:t>
                </a:r>
                <a:r>
                  <a:rPr lang="en-US" sz="2000" i="1" dirty="0"/>
                  <a:t>x </a:t>
                </a:r>
                <a:endParaRPr lang="en-US" sz="2000" dirty="0"/>
              </a:p>
              <a:p>
                <a:r>
                  <a:rPr lang="en-US" sz="2000" dirty="0"/>
                  <a:t>b. </a:t>
                </a:r>
                <a:r>
                  <a:rPr lang="en-US" sz="2000" i="1" dirty="0"/>
                  <a:t>y </a:t>
                </a:r>
                <a:r>
                  <a:rPr lang="en-US" sz="2000" dirty="0"/>
                  <a:t>= –</a:t>
                </a:r>
                <a:r>
                  <a:rPr lang="en-US" sz="2000" i="1" dirty="0"/>
                  <a:t>x </a:t>
                </a:r>
                <a:endParaRPr lang="en-ID" sz="2000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1072713" y="3374764"/>
                <a:ext cx="10725455" cy="1173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0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20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2000" dirty="0">
                  <a:solidFill>
                    <a:schemeClr val="tx1"/>
                  </a:solidFill>
                </a:endParaRPr>
              </a:p>
              <a:p>
                <a:endParaRPr lang="en-ID" sz="2000" dirty="0"/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52BE2F6-62C5-4040-AD8D-6B975B3CC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933" t="34373" r="24357" b="40100"/>
            <a:stretch/>
          </p:blipFill>
          <p:spPr>
            <a:xfrm>
              <a:off x="684715" y="3653933"/>
              <a:ext cx="7524863" cy="2129803"/>
            </a:xfrm>
            <a:prstGeom prst="rect">
              <a:avLst/>
            </a:prstGeom>
          </p:spPr>
        </p:pic>
      </p:grpSp>
      <p:sp>
        <p:nvSpPr>
          <p:cNvPr id="32" name="Rounded Rectangle 31"/>
          <p:cNvSpPr/>
          <p:nvPr/>
        </p:nvSpPr>
        <p:spPr>
          <a:xfrm>
            <a:off x="4873612" y="5759344"/>
            <a:ext cx="3641951" cy="4759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5</a:t>
            </a:r>
            <a:r>
              <a:rPr lang="id-ID" sz="2000" b="1" dirty="0"/>
              <a:t> halaman </a:t>
            </a:r>
            <a:r>
              <a:rPr lang="en-US" sz="2000" b="1" dirty="0"/>
              <a:t>127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16036976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638" y="3429001"/>
            <a:ext cx="9144000" cy="309438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638" y="1"/>
            <a:ext cx="9144000" cy="3429000"/>
          </a:xfrm>
          <a:prstGeom prst="rect">
            <a:avLst/>
          </a:prstGeom>
          <a:solidFill>
            <a:srgbClr val="CBDEF1"/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69371361"/>
              </p:ext>
            </p:extLst>
          </p:nvPr>
        </p:nvGraphicFramePr>
        <p:xfrm>
          <a:off x="710453" y="1557953"/>
          <a:ext cx="7890893" cy="473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0" y="521789"/>
            <a:ext cx="4571363" cy="845046"/>
          </a:xfrm>
          <a:prstGeom prst="roundRect">
            <a:avLst>
              <a:gd name="adj" fmla="val 1911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PETA KONSEP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343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Graphic spid="9" grpId="0">
        <p:bldAsOne/>
      </p:bldGraphic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Refleksi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Koordinat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383" y="1973388"/>
            <a:ext cx="57443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4.16,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∠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 = 30°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besar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∠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 = 50°.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perputaran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sejauh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30°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berlawanan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perpu-taran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jarum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jam,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memetakan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Sementara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itu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sejauh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50°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berlawanan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perputaran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jarum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jam,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memindahkan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Selanjutnya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arahnya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berlawanan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perputaran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jarum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jam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disebut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positif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sedangkan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yang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searah</a:t>
            </a:r>
            <a:r>
              <a:rPr lang="en-US" sz="1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perputaran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jarum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jam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disebut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arah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6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negatif</a:t>
            </a: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endParaRPr lang="id-ID" sz="16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FF613B-81D9-4350-A86E-3DB1BA87A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948" t="19089" r="19477" b="54560"/>
          <a:stretch/>
        </p:blipFill>
        <p:spPr>
          <a:xfrm>
            <a:off x="6467231" y="2174379"/>
            <a:ext cx="1942850" cy="14704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6000" y="4786923"/>
            <a:ext cx="713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42461" y="4298466"/>
            <a:ext cx="75223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Suatu</a:t>
            </a:r>
            <a:r>
              <a:rPr lang="en-US" sz="1600" dirty="0"/>
              <a:t> </a:t>
            </a:r>
            <a:r>
              <a:rPr lang="en-US" sz="1600" dirty="0" err="1"/>
              <a:t>rotasi</a:t>
            </a:r>
            <a:r>
              <a:rPr lang="en-US" sz="1600" dirty="0"/>
              <a:t> (</a:t>
            </a:r>
            <a:r>
              <a:rPr lang="en-US" sz="1600" dirty="0" err="1"/>
              <a:t>perputaran</a:t>
            </a:r>
            <a:r>
              <a:rPr lang="en-US" sz="1600" dirty="0"/>
              <a:t>) </a:t>
            </a:r>
            <a:r>
              <a:rPr lang="en-US" sz="1600" dirty="0" err="1"/>
              <a:t>pada</a:t>
            </a:r>
            <a:r>
              <a:rPr lang="en-US" sz="1600" dirty="0"/>
              <a:t> </a:t>
            </a:r>
            <a:r>
              <a:rPr lang="en-US" sz="1600" dirty="0" err="1"/>
              <a:t>bidang</a:t>
            </a:r>
            <a:r>
              <a:rPr lang="en-US" sz="1600" dirty="0"/>
              <a:t> </a:t>
            </a:r>
            <a:r>
              <a:rPr lang="en-US" sz="1600" dirty="0" err="1"/>
              <a:t>datar</a:t>
            </a:r>
            <a:r>
              <a:rPr lang="en-US" sz="1600" dirty="0"/>
              <a:t> </a:t>
            </a:r>
            <a:r>
              <a:rPr lang="en-US" sz="1600" dirty="0" err="1"/>
              <a:t>ditentukan</a:t>
            </a:r>
            <a:r>
              <a:rPr lang="en-US" sz="1600" dirty="0"/>
              <a:t> </a:t>
            </a:r>
            <a:r>
              <a:rPr lang="en-US" sz="1600" dirty="0" err="1"/>
              <a:t>oleh</a:t>
            </a:r>
            <a:r>
              <a:rPr lang="en-US" sz="1600" dirty="0"/>
              <a:t> </a:t>
            </a:r>
            <a:r>
              <a:rPr lang="en-US" sz="1600" dirty="0" err="1"/>
              <a:t>unsur-unsur</a:t>
            </a:r>
            <a:r>
              <a:rPr lang="en-US" sz="1600" dirty="0"/>
              <a:t> </a:t>
            </a:r>
            <a:r>
              <a:rPr lang="en-US" sz="1600" dirty="0" err="1"/>
              <a:t>berikut</a:t>
            </a:r>
            <a:r>
              <a:rPr lang="en-US" sz="1600" dirty="0"/>
              <a:t>!</a:t>
            </a:r>
          </a:p>
          <a:p>
            <a:pPr marL="342900" indent="-342900">
              <a:buAutoNum type="arabicPeriod"/>
            </a:pPr>
            <a:r>
              <a:rPr lang="en-US" sz="1600" b="1" i="1" dirty="0" err="1"/>
              <a:t>Pusat</a:t>
            </a:r>
            <a:r>
              <a:rPr lang="en-US" sz="1600" b="1" i="1" dirty="0"/>
              <a:t> </a:t>
            </a:r>
            <a:r>
              <a:rPr lang="en-US" sz="1600" b="1" i="1" dirty="0" err="1"/>
              <a:t>rotasi</a:t>
            </a:r>
            <a:r>
              <a:rPr lang="en-US" sz="1600" b="1" i="1" dirty="0"/>
              <a:t>.</a:t>
            </a:r>
          </a:p>
          <a:p>
            <a:pPr marL="342900" indent="-342900">
              <a:buAutoNum type="arabicPeriod"/>
            </a:pPr>
            <a:r>
              <a:rPr lang="en-US" sz="1600" b="1" i="1" dirty="0" err="1"/>
              <a:t>Besar</a:t>
            </a:r>
            <a:r>
              <a:rPr lang="en-US" sz="1600" b="1" i="1" dirty="0"/>
              <a:t> </a:t>
            </a:r>
            <a:r>
              <a:rPr lang="en-US" sz="1600" b="1" i="1" dirty="0" err="1"/>
              <a:t>sudut</a:t>
            </a:r>
            <a:r>
              <a:rPr lang="en-US" sz="1600" b="1" i="1" dirty="0"/>
              <a:t> (</a:t>
            </a:r>
            <a:r>
              <a:rPr lang="en-US" sz="1600" b="1" i="1" dirty="0" err="1"/>
              <a:t>jarak</a:t>
            </a:r>
            <a:r>
              <a:rPr lang="en-US" sz="1600" b="1" i="1" dirty="0"/>
              <a:t>) </a:t>
            </a:r>
            <a:r>
              <a:rPr lang="en-US" sz="1600" dirty="0" err="1"/>
              <a:t>rotasi</a:t>
            </a:r>
            <a:r>
              <a:rPr lang="en-US" sz="1600" dirty="0"/>
              <a:t>.</a:t>
            </a:r>
          </a:p>
          <a:p>
            <a:pPr marL="342900" indent="-342900">
              <a:buAutoNum type="arabicPeriod"/>
            </a:pPr>
            <a:r>
              <a:rPr lang="en-US" sz="1600" b="1" i="1" dirty="0" err="1"/>
              <a:t>Arah</a:t>
            </a:r>
            <a:r>
              <a:rPr lang="en-US" sz="1600" b="1" i="1" dirty="0"/>
              <a:t> </a:t>
            </a:r>
            <a:r>
              <a:rPr lang="en-US" sz="1600" b="1" i="1" dirty="0" err="1"/>
              <a:t>rotasi</a:t>
            </a:r>
            <a:r>
              <a:rPr lang="en-US" sz="1600" b="1" i="1" dirty="0"/>
              <a:t> </a:t>
            </a:r>
            <a:r>
              <a:rPr lang="en-US" sz="1600" dirty="0"/>
              <a:t>(</a:t>
            </a:r>
            <a:r>
              <a:rPr lang="en-US" sz="1600" dirty="0" err="1"/>
              <a:t>searah</a:t>
            </a:r>
            <a:r>
              <a:rPr lang="en-US" sz="1600" dirty="0"/>
              <a:t> </a:t>
            </a:r>
            <a:r>
              <a:rPr lang="en-US" sz="1600" dirty="0" err="1"/>
              <a:t>atau</a:t>
            </a:r>
            <a:r>
              <a:rPr lang="en-US" sz="1600" dirty="0"/>
              <a:t> </a:t>
            </a:r>
            <a:r>
              <a:rPr lang="en-US" sz="1600" dirty="0" err="1"/>
              <a:t>berlawanan</a:t>
            </a:r>
            <a:r>
              <a:rPr lang="en-US" sz="1600" dirty="0"/>
              <a:t> </a:t>
            </a:r>
            <a:r>
              <a:rPr lang="en-US" sz="1600" dirty="0" err="1"/>
              <a:t>arah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putaran</a:t>
            </a:r>
            <a:r>
              <a:rPr lang="en-US" sz="1600" dirty="0"/>
              <a:t> </a:t>
            </a:r>
            <a:r>
              <a:rPr lang="en-US" sz="1600" dirty="0" err="1"/>
              <a:t>jarum</a:t>
            </a:r>
            <a:r>
              <a:rPr lang="en-US" sz="1600" dirty="0"/>
              <a:t> jam).</a:t>
            </a:r>
          </a:p>
          <a:p>
            <a:r>
              <a:rPr lang="en-US" sz="1600" dirty="0" err="1"/>
              <a:t>Jika</a:t>
            </a:r>
            <a:r>
              <a:rPr lang="en-US" sz="1600" dirty="0"/>
              <a:t> </a:t>
            </a:r>
            <a:r>
              <a:rPr lang="en-US" sz="1600" b="1" i="1" dirty="0" err="1"/>
              <a:t>berlawanan</a:t>
            </a:r>
            <a:r>
              <a:rPr lang="en-US" sz="1600" b="1" i="1" dirty="0"/>
              <a:t> </a:t>
            </a:r>
            <a:r>
              <a:rPr lang="en-US" sz="1600" b="1" i="1" dirty="0" err="1"/>
              <a:t>arah</a:t>
            </a:r>
            <a:r>
              <a:rPr lang="en-US" sz="1600" b="1" i="1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arah</a:t>
            </a:r>
            <a:r>
              <a:rPr lang="en-US" sz="1600" dirty="0"/>
              <a:t> </a:t>
            </a:r>
            <a:r>
              <a:rPr lang="en-US" sz="1600" dirty="0" err="1"/>
              <a:t>perputaran</a:t>
            </a:r>
            <a:r>
              <a:rPr lang="en-US" sz="1600" dirty="0"/>
              <a:t> </a:t>
            </a:r>
            <a:r>
              <a:rPr lang="en-US" sz="1600" dirty="0" err="1"/>
              <a:t>jarum</a:t>
            </a:r>
            <a:r>
              <a:rPr lang="en-US" sz="1600" dirty="0"/>
              <a:t> jam,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sudut</a:t>
            </a:r>
            <a:r>
              <a:rPr lang="en-US" sz="1600" dirty="0"/>
              <a:t> </a:t>
            </a:r>
            <a:r>
              <a:rPr lang="en-US" sz="1600" dirty="0" err="1"/>
              <a:t>putarnya</a:t>
            </a:r>
            <a:r>
              <a:rPr lang="en-US" sz="1600" dirty="0"/>
              <a:t> </a:t>
            </a:r>
            <a:r>
              <a:rPr lang="en-US" sz="1600" dirty="0" err="1"/>
              <a:t>positif</a:t>
            </a:r>
            <a:r>
              <a:rPr lang="en-US" sz="1600" dirty="0"/>
              <a:t>.</a:t>
            </a:r>
          </a:p>
          <a:p>
            <a:r>
              <a:rPr lang="en-US" sz="1600" dirty="0" err="1"/>
              <a:t>Jika</a:t>
            </a:r>
            <a:r>
              <a:rPr lang="en-US" sz="1600" b="1" i="1" dirty="0"/>
              <a:t> </a:t>
            </a:r>
            <a:r>
              <a:rPr lang="en-US" sz="1600" b="1" i="1" dirty="0" err="1"/>
              <a:t>searah</a:t>
            </a:r>
            <a:r>
              <a:rPr lang="en-US" sz="1600" b="1" i="1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arah</a:t>
            </a:r>
            <a:r>
              <a:rPr lang="en-US" sz="1600" dirty="0"/>
              <a:t> </a:t>
            </a:r>
            <a:r>
              <a:rPr lang="en-US" sz="1600" dirty="0" err="1"/>
              <a:t>peeputaran</a:t>
            </a:r>
            <a:r>
              <a:rPr lang="en-US" sz="1600" dirty="0"/>
              <a:t> </a:t>
            </a:r>
            <a:r>
              <a:rPr lang="en-US" sz="1600" dirty="0" err="1"/>
              <a:t>jarum</a:t>
            </a:r>
            <a:r>
              <a:rPr lang="en-US" sz="1600" dirty="0"/>
              <a:t> jam, </a:t>
            </a:r>
            <a:r>
              <a:rPr lang="en-US" sz="1600" dirty="0" err="1"/>
              <a:t>maka</a:t>
            </a:r>
            <a:r>
              <a:rPr lang="en-US" sz="1600" dirty="0"/>
              <a:t> </a:t>
            </a:r>
            <a:r>
              <a:rPr lang="en-US" sz="1600" dirty="0" err="1"/>
              <a:t>sudut</a:t>
            </a:r>
            <a:r>
              <a:rPr lang="en-US" sz="1600" dirty="0"/>
              <a:t> </a:t>
            </a:r>
            <a:r>
              <a:rPr lang="en-US" sz="1600" dirty="0" err="1"/>
              <a:t>putarnuya</a:t>
            </a:r>
            <a:r>
              <a:rPr lang="en-US" sz="1600" dirty="0"/>
              <a:t> </a:t>
            </a:r>
            <a:r>
              <a:rPr lang="en-US" sz="1600" dirty="0" err="1"/>
              <a:t>negatif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49504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4.3 ROTASI (PERPUTARAN)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Pengertian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Rotasi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b="1" dirty="0" err="1">
                <a:solidFill>
                  <a:schemeClr val="bg1"/>
                </a:solidFill>
              </a:rPr>
              <a:t>Perputaran</a:t>
            </a:r>
            <a:r>
              <a:rPr lang="en-US" sz="2400" b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03383" y="1973388"/>
            <a:ext cx="57443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Perhatikan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4.17 di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samping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 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4.17 </a:t>
            </a: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Garis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dirotasikan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–40°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pusat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menghasilkan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bayangan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yaitu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garis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A’B’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A’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B’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A’B’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sehingga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diperoleh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20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panjang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AB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= 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A’B’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(ii) </a:t>
            </a:r>
            <a:r>
              <a:rPr lang="el-G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Δ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OAB </a:t>
            </a:r>
            <a:r>
              <a:rPr lang="en-US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kongruen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l-G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Δ</a:t>
            </a:r>
            <a:r>
              <a:rPr lang="en-US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OA B 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</a:p>
          <a:p>
            <a:r>
              <a:rPr lang="sv-SE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(iii)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adalah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invarian</a:t>
            </a:r>
            <a:r>
              <a:rPr lang="sv-SE" sz="20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sv-SE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tetap</a:t>
            </a:r>
            <a:r>
              <a:rPr lang="sv-SE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endParaRPr lang="id-ID" sz="20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4786923"/>
            <a:ext cx="713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998" y="4825999"/>
            <a:ext cx="75223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Pada</a:t>
            </a:r>
            <a:r>
              <a:rPr lang="en-US" sz="2000" dirty="0"/>
              <a:t> </a:t>
            </a:r>
            <a:r>
              <a:rPr lang="en-US" sz="2000" dirty="0" err="1"/>
              <a:t>rotasi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sembarang</a:t>
            </a:r>
            <a:r>
              <a:rPr lang="en-US" sz="2000" dirty="0"/>
              <a:t> </a:t>
            </a:r>
            <a:r>
              <a:rPr lang="en-US" sz="2000" dirty="0" err="1"/>
              <a:t>sudut</a:t>
            </a:r>
            <a:r>
              <a:rPr lang="en-US" sz="2000" dirty="0"/>
              <a:t> </a:t>
            </a:r>
            <a:r>
              <a:rPr lang="en-US" sz="2000" dirty="0" err="1"/>
              <a:t>putar</a:t>
            </a:r>
            <a:r>
              <a:rPr lang="en-US" sz="2000" dirty="0"/>
              <a:t> </a:t>
            </a:r>
            <a:r>
              <a:rPr lang="en-US" sz="2000" dirty="0" err="1"/>
              <a:t>terdapat</a:t>
            </a:r>
            <a:r>
              <a:rPr lang="en-US" sz="2000" dirty="0"/>
              <a:t> </a:t>
            </a:r>
            <a:r>
              <a:rPr lang="en-US" sz="2000" dirty="0" err="1"/>
              <a:t>sifat</a:t>
            </a:r>
            <a:r>
              <a:rPr lang="en-US" sz="2000" dirty="0"/>
              <a:t> </a:t>
            </a:r>
            <a:r>
              <a:rPr lang="en-US" sz="2000" dirty="0" err="1"/>
              <a:t>berikut</a:t>
            </a:r>
            <a:r>
              <a:rPr lang="en-US" sz="2000" dirty="0"/>
              <a:t>: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garis</a:t>
            </a:r>
            <a:r>
              <a:rPr lang="en-US" sz="2000" dirty="0"/>
              <a:t> </a:t>
            </a:r>
            <a:r>
              <a:rPr lang="en-US" sz="2000" b="1" i="1" dirty="0" err="1"/>
              <a:t>sama</a:t>
            </a:r>
            <a:r>
              <a:rPr lang="en-US" sz="2000" b="1" i="1" dirty="0"/>
              <a:t> </a:t>
            </a:r>
            <a:r>
              <a:rPr lang="en-US" sz="2000" b="1" i="1" dirty="0" err="1"/>
              <a:t>panjang</a:t>
            </a:r>
            <a:r>
              <a:rPr lang="en-US" sz="2000" b="1" i="1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bayangannya</a:t>
            </a:r>
            <a:r>
              <a:rPr lang="en-US" sz="2000" dirty="0"/>
              <a:t>.</a:t>
            </a:r>
          </a:p>
          <a:p>
            <a:pPr marL="342900" indent="-342900">
              <a:buAutoNum type="arabicPeriod"/>
            </a:pPr>
            <a:r>
              <a:rPr lang="en-US" sz="2000" dirty="0" err="1"/>
              <a:t>Sebuah</a:t>
            </a:r>
            <a:r>
              <a:rPr lang="en-US" sz="2000" dirty="0"/>
              <a:t> </a:t>
            </a:r>
            <a:r>
              <a:rPr lang="en-US" sz="2000" dirty="0" err="1"/>
              <a:t>bangun</a:t>
            </a:r>
            <a:r>
              <a:rPr lang="en-US" sz="2000" b="1" i="1" dirty="0"/>
              <a:t> </a:t>
            </a:r>
            <a:r>
              <a:rPr lang="en-US" sz="2000" b="1" i="1" dirty="0" err="1"/>
              <a:t>kongruen</a:t>
            </a:r>
            <a:r>
              <a:rPr lang="en-US" sz="2000" b="1" i="1" dirty="0"/>
              <a:t> </a:t>
            </a:r>
            <a:r>
              <a:rPr lang="en-US" sz="2000" dirty="0" err="1"/>
              <a:t>atau</a:t>
            </a:r>
            <a:r>
              <a:rPr lang="en-US" sz="2000" dirty="0"/>
              <a:t> </a:t>
            </a:r>
            <a:r>
              <a:rPr lang="en-US" sz="2000" b="1" i="1" dirty="0" err="1"/>
              <a:t>sama</a:t>
            </a:r>
            <a:r>
              <a:rPr lang="en-US" sz="2000" b="1" i="1" dirty="0"/>
              <a:t> </a:t>
            </a:r>
            <a:r>
              <a:rPr lang="en-US" sz="2000" b="1" i="1" dirty="0" err="1"/>
              <a:t>dan</a:t>
            </a:r>
            <a:r>
              <a:rPr lang="en-US" sz="2000" b="1" i="1" dirty="0"/>
              <a:t> </a:t>
            </a:r>
            <a:r>
              <a:rPr lang="en-US" sz="2000" b="1" i="1" dirty="0" err="1"/>
              <a:t>sebangun</a:t>
            </a:r>
            <a:r>
              <a:rPr lang="en-US" sz="2000" b="1" i="1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bayangannya</a:t>
            </a:r>
            <a:r>
              <a:rPr lang="en-US" sz="200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8DFE471-AC84-4D52-B104-51B41FCF75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32" t="26224" r="19539" b="47491"/>
          <a:stretch/>
        </p:blipFill>
        <p:spPr>
          <a:xfrm>
            <a:off x="6462802" y="1983996"/>
            <a:ext cx="2252746" cy="180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57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4.2 REFLEKSI (PENCERMINAN)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8D0D1CE-B1E4-43CA-830B-9201F992EAB7}"/>
              </a:ext>
            </a:extLst>
          </p:cNvPr>
          <p:cNvGrpSpPr/>
          <p:nvPr/>
        </p:nvGrpSpPr>
        <p:grpSpPr>
          <a:xfrm>
            <a:off x="781532" y="2105217"/>
            <a:ext cx="8337804" cy="3322848"/>
            <a:chOff x="515755" y="1394132"/>
            <a:chExt cx="11565679" cy="460924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515755" y="1394132"/>
              <a:ext cx="11565679" cy="2173124"/>
              <a:chOff x="905558" y="1360596"/>
              <a:chExt cx="10803254" cy="217312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905558" y="1360596"/>
                <a:ext cx="9428530" cy="115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Diagonal-diagonal </a:t>
                </a:r>
                <a:r>
                  <a:rPr lang="en-US" sz="1600" dirty="0" err="1"/>
                  <a:t>persegi</a:t>
                </a:r>
                <a:r>
                  <a:rPr lang="en-US" sz="1600" dirty="0"/>
                  <a:t> </a:t>
                </a:r>
                <a:r>
                  <a:rPr lang="en-US" sz="1600" i="1" dirty="0"/>
                  <a:t>ABCD </a:t>
                </a:r>
                <a:r>
                  <a:rPr lang="en-US" sz="1600" dirty="0" err="1"/>
                  <a:t>berpotongan</a:t>
                </a:r>
                <a:r>
                  <a:rPr lang="en-US" sz="1600" dirty="0"/>
                  <a:t> di </a:t>
                </a:r>
                <a:r>
                  <a:rPr lang="en-US" sz="1600" dirty="0" err="1"/>
                  <a:t>titik</a:t>
                </a:r>
                <a:r>
                  <a:rPr lang="en-US" sz="1600" dirty="0"/>
                  <a:t> </a:t>
                </a:r>
                <a:r>
                  <a:rPr lang="en-US" sz="1600" i="1" dirty="0"/>
                  <a:t>O</a:t>
                </a:r>
                <a:r>
                  <a:rPr lang="en-US" sz="1600" dirty="0"/>
                  <a:t>. </a:t>
                </a:r>
                <a:r>
                  <a:rPr lang="en-US" sz="1600" dirty="0" err="1"/>
                  <a:t>Tentukan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bayangan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titik</a:t>
                </a:r>
                <a:r>
                  <a:rPr lang="en-US" sz="1600" dirty="0"/>
                  <a:t> </a:t>
                </a:r>
                <a:r>
                  <a:rPr lang="en-US" sz="1600" i="1" dirty="0"/>
                  <a:t>B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rotasi</a:t>
                </a:r>
                <a:r>
                  <a:rPr lang="en-US" sz="1600" dirty="0"/>
                  <a:t> 90° </a:t>
                </a:r>
                <a:r>
                  <a:rPr lang="en-US" sz="1600" dirty="0" err="1"/>
                  <a:t>dengan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pusat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. </a:t>
                </a:r>
              </a:p>
              <a:p>
                <a:r>
                  <a:rPr lang="pt-BR" sz="1600" b="1" dirty="0"/>
                  <a:t>1. </a:t>
                </a:r>
                <a:r>
                  <a:rPr lang="pt-BR" sz="1600" dirty="0"/>
                  <a:t>Titik </a:t>
                </a:r>
                <a:r>
                  <a:rPr lang="pt-BR" sz="1600" i="1" dirty="0"/>
                  <a:t>O 				</a:t>
                </a:r>
                <a:r>
                  <a:rPr lang="pt-BR" sz="1600" b="1" dirty="0"/>
                  <a:t>2. </a:t>
                </a:r>
                <a:r>
                  <a:rPr lang="pt-BR" sz="1600" dirty="0"/>
                  <a:t>Titik </a:t>
                </a:r>
                <a:r>
                  <a:rPr lang="pt-BR" sz="1600" i="1" dirty="0"/>
                  <a:t>A </a:t>
                </a:r>
                <a:endParaRPr lang="en-ID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983357" y="2381013"/>
                <a:ext cx="10725455" cy="115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6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1600" dirty="0">
                  <a:solidFill>
                    <a:schemeClr val="tx1"/>
                  </a:solidFill>
                </a:endParaRPr>
              </a:p>
              <a:p>
                <a:endParaRPr lang="en-ID" sz="1600" dirty="0"/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B73072C-A237-4945-9A7B-0B87121823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645" t="37760" r="22069" b="53060"/>
            <a:stretch/>
          </p:blipFill>
          <p:spPr>
            <a:xfrm>
              <a:off x="636647" y="2834242"/>
              <a:ext cx="8759010" cy="81770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CBBB0AD-2931-4933-B511-DB33F4DA1C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090" t="36637" r="22792" b="18686"/>
            <a:stretch/>
          </p:blipFill>
          <p:spPr>
            <a:xfrm>
              <a:off x="2431550" y="3179824"/>
              <a:ext cx="5971049" cy="2823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955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4.3 ROTASI (PERPUTARAN)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Rotasi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Cartesius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4786923"/>
            <a:ext cx="713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997" y="5060458"/>
            <a:ext cx="68384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b="1" dirty="0" err="1"/>
              <a:t>rotasi</a:t>
            </a:r>
            <a:r>
              <a:rPr lang="en-US" sz="1800" b="1" dirty="0"/>
              <a:t>  -90°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pusat</a:t>
            </a:r>
            <a:r>
              <a:rPr lang="en-US" sz="1800" dirty="0"/>
              <a:t> </a:t>
            </a:r>
            <a:r>
              <a:rPr lang="en-US" sz="1800" dirty="0" err="1"/>
              <a:t>rotasi</a:t>
            </a:r>
            <a:r>
              <a:rPr lang="en-US" sz="1800" dirty="0"/>
              <a:t> </a:t>
            </a:r>
            <a:r>
              <a:rPr lang="en-US" sz="1800" dirty="0" err="1">
                <a:sym typeface="Wingdings"/>
              </a:rPr>
              <a:t>Ο</a:t>
            </a:r>
            <a:r>
              <a:rPr lang="en-US" sz="1800" dirty="0"/>
              <a:t>(0, 0), </a:t>
            </a:r>
            <a:r>
              <a:rPr lang="en-US" sz="1800" dirty="0" err="1"/>
              <a:t>maka</a:t>
            </a:r>
            <a:r>
              <a:rPr lang="en-US" sz="1800" dirty="0"/>
              <a:t>:</a:t>
            </a:r>
          </a:p>
          <a:p>
            <a:pPr algn="ctr"/>
            <a:r>
              <a:rPr lang="en-US" sz="1800" b="1" dirty="0"/>
              <a:t>P(a, b) </a:t>
            </a:r>
            <a:r>
              <a:rPr lang="en-US" sz="1800" b="1" dirty="0">
                <a:sym typeface="Wingdings"/>
              </a:rPr>
              <a:t> P’(b, -a)</a:t>
            </a:r>
            <a:endParaRPr lang="en-US" sz="2000" b="1" dirty="0">
              <a:sym typeface="Wingdings"/>
            </a:endParaRPr>
          </a:p>
          <a:p>
            <a:r>
              <a:rPr lang="en-US" sz="1600" b="1" dirty="0" err="1">
                <a:sym typeface="Wingdings"/>
              </a:rPr>
              <a:t>Catatan</a:t>
            </a:r>
            <a:r>
              <a:rPr lang="en-US" sz="1600" b="1" dirty="0">
                <a:sym typeface="Wingdings"/>
              </a:rPr>
              <a:t>: </a:t>
            </a:r>
          </a:p>
          <a:p>
            <a:r>
              <a:rPr lang="en-US" sz="1600" dirty="0" err="1">
                <a:sym typeface="Wingdings"/>
              </a:rPr>
              <a:t>Rotasi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dengan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pusat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Ο</a:t>
            </a:r>
            <a:r>
              <a:rPr lang="en-US" sz="1600" dirty="0">
                <a:sym typeface="Wingdings"/>
              </a:rPr>
              <a:t> (0,0) </a:t>
            </a:r>
            <a:r>
              <a:rPr lang="en-US" sz="1600" dirty="0" err="1">
                <a:sym typeface="Wingdings"/>
              </a:rPr>
              <a:t>dan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sudut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putar</a:t>
            </a:r>
            <a:r>
              <a:rPr lang="en-US" sz="1600" dirty="0">
                <a:sym typeface="Wingdings"/>
              </a:rPr>
              <a:t> p</a:t>
            </a:r>
            <a:r>
              <a:rPr lang="en-US" sz="1600" dirty="0"/>
              <a:t>° </a:t>
            </a:r>
            <a:r>
              <a:rPr lang="en-US" sz="1600" dirty="0" err="1"/>
              <a:t>dapat</a:t>
            </a:r>
            <a:r>
              <a:rPr lang="en-US" sz="1600" dirty="0"/>
              <a:t> </a:t>
            </a:r>
            <a:r>
              <a:rPr lang="en-US" sz="1600" dirty="0" err="1"/>
              <a:t>ditulis</a:t>
            </a:r>
            <a:r>
              <a:rPr lang="en-US" sz="1600" dirty="0"/>
              <a:t> {</a:t>
            </a:r>
            <a:r>
              <a:rPr lang="en-US" sz="1600" dirty="0" err="1">
                <a:sym typeface="Wingdings"/>
              </a:rPr>
              <a:t>Ο</a:t>
            </a:r>
            <a:r>
              <a:rPr lang="en-US" sz="1600" dirty="0">
                <a:sym typeface="Wingdings"/>
              </a:rPr>
              <a:t>, p</a:t>
            </a:r>
            <a:r>
              <a:rPr lang="en-US" sz="1600" dirty="0"/>
              <a:t>°}.</a:t>
            </a:r>
            <a:endParaRPr lang="en-US" sz="1600" dirty="0">
              <a:sym typeface="Wingding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32AE2-801B-4DB5-B746-0A609EBCF6A8}"/>
              </a:ext>
            </a:extLst>
          </p:cNvPr>
          <p:cNvSpPr/>
          <p:nvPr/>
        </p:nvSpPr>
        <p:spPr>
          <a:xfrm>
            <a:off x="696714" y="1773195"/>
            <a:ext cx="8644147" cy="4308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A.  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90° </a:t>
            </a:r>
            <a:endParaRPr lang="en-ID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00314-8AB0-4AD8-BF0C-F9739596BB00}"/>
              </a:ext>
            </a:extLst>
          </p:cNvPr>
          <p:cNvSpPr/>
          <p:nvPr/>
        </p:nvSpPr>
        <p:spPr>
          <a:xfrm>
            <a:off x="755328" y="2204075"/>
            <a:ext cx="5750980" cy="286231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Perhatikan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samping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4.18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menunjukkan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–90°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pusat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(0, 0) yang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memetakan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C’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ke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D’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diperoleh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hubungan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berikut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(6, 4) →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C’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(4, –6). 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(–4, –5) →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D’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(–5, 4). </a:t>
            </a:r>
          </a:p>
          <a:p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Jadi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P’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–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P’ </a:t>
            </a:r>
            <a:r>
              <a:rPr lang="en-US" sz="18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bertukar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tempat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menjadi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800" i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berlawanan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endParaRPr lang="id-ID" sz="18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0F797F-EDE0-4665-AE6B-A5F49F069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57" t="21280" r="18455" b="32494"/>
          <a:stretch/>
        </p:blipFill>
        <p:spPr>
          <a:xfrm>
            <a:off x="6360460" y="2337681"/>
            <a:ext cx="2323386" cy="20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844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5" grpId="0"/>
      <p:bldP spid="22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4.3 ROTASI (PERPUTARAN)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Rotasi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Cartesius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4786923"/>
            <a:ext cx="713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4919" y="3204304"/>
            <a:ext cx="4669692" cy="1016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b="1" dirty="0" err="1"/>
              <a:t>rotasi</a:t>
            </a:r>
            <a:r>
              <a:rPr lang="en-US" sz="2000" b="1" dirty="0"/>
              <a:t>  -90°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pusat</a:t>
            </a:r>
            <a:r>
              <a:rPr lang="en-US" sz="2000" dirty="0"/>
              <a:t> </a:t>
            </a:r>
            <a:r>
              <a:rPr lang="en-US" sz="2000" dirty="0" err="1"/>
              <a:t>rotasi</a:t>
            </a:r>
            <a:r>
              <a:rPr lang="en-US" sz="2000" dirty="0"/>
              <a:t> </a:t>
            </a:r>
            <a:r>
              <a:rPr lang="en-US" sz="2000" dirty="0" err="1">
                <a:sym typeface="Wingdings"/>
              </a:rPr>
              <a:t>Ο</a:t>
            </a:r>
            <a:r>
              <a:rPr lang="en-US" sz="2000" dirty="0"/>
              <a:t>(0, 0), </a:t>
            </a:r>
            <a:r>
              <a:rPr lang="en-US" sz="2000" dirty="0" err="1"/>
              <a:t>maka</a:t>
            </a:r>
            <a:r>
              <a:rPr lang="en-US" sz="2000" dirty="0"/>
              <a:t>:</a:t>
            </a:r>
          </a:p>
          <a:p>
            <a:r>
              <a:rPr lang="en-US" sz="2000" b="1" dirty="0"/>
              <a:t>P(</a:t>
            </a:r>
            <a:r>
              <a:rPr lang="en-US" sz="2000" b="1" dirty="0" err="1"/>
              <a:t>a,b</a:t>
            </a:r>
            <a:r>
              <a:rPr lang="en-US" sz="2000" b="1" dirty="0"/>
              <a:t>) </a:t>
            </a:r>
            <a:r>
              <a:rPr lang="en-US" sz="2000" b="1" dirty="0">
                <a:sym typeface="Wingdings"/>
              </a:rPr>
              <a:t> P’(b, -a)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32AE2-801B-4DB5-B746-0A609EBCF6A8}"/>
              </a:ext>
            </a:extLst>
          </p:cNvPr>
          <p:cNvSpPr/>
          <p:nvPr/>
        </p:nvSpPr>
        <p:spPr>
          <a:xfrm>
            <a:off x="696714" y="1773195"/>
            <a:ext cx="8644147" cy="4308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pPr marL="457200" indent="-457200">
              <a:buFont typeface="+mj-lt"/>
              <a:buAutoNum type="alphaUcPeriod" startAt="2"/>
            </a:pP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90° </a:t>
            </a:r>
            <a:endParaRPr lang="en-ID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00314-8AB0-4AD8-BF0C-F9739596BB00}"/>
              </a:ext>
            </a:extLst>
          </p:cNvPr>
          <p:cNvSpPr/>
          <p:nvPr/>
        </p:nvSpPr>
        <p:spPr>
          <a:xfrm>
            <a:off x="755328" y="2204074"/>
            <a:ext cx="7771375" cy="4308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Perhatikan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berikut</a:t>
            </a:r>
            <a:r>
              <a:rPr 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F7E7B1E-30F6-446A-8121-7043F650CC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950" t="29681" r="21948" b="19640"/>
          <a:stretch/>
        </p:blipFill>
        <p:spPr>
          <a:xfrm>
            <a:off x="872483" y="2833073"/>
            <a:ext cx="2948094" cy="30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4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5" grpId="0"/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4.3 ROTASI (PERPUTARAN)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6867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Rotasi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pada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Cartesius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8" y="1719385"/>
            <a:ext cx="8391662" cy="4591537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endParaRPr lang="id-ID" sz="2000" dirty="0">
              <a:solidFill>
                <a:schemeClr val="tx1"/>
              </a:solidFill>
              <a:latin typeface="Calibri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16000" y="4786923"/>
            <a:ext cx="713153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1997" y="4904154"/>
            <a:ext cx="68384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/>
              <a:t>Untuk</a:t>
            </a:r>
            <a:r>
              <a:rPr lang="en-US" sz="1800" dirty="0"/>
              <a:t> </a:t>
            </a:r>
            <a:r>
              <a:rPr lang="en-US" sz="1800" dirty="0" err="1"/>
              <a:t>setiap</a:t>
            </a:r>
            <a:r>
              <a:rPr lang="en-US" sz="1800" dirty="0"/>
              <a:t> </a:t>
            </a:r>
            <a:r>
              <a:rPr lang="en-US" sz="1800" b="1" dirty="0" err="1"/>
              <a:t>rotasi</a:t>
            </a:r>
            <a:r>
              <a:rPr lang="en-US" sz="1800" b="1" dirty="0"/>
              <a:t>  180° </a:t>
            </a:r>
            <a:r>
              <a:rPr lang="en-US" sz="1800" dirty="0" err="1"/>
              <a:t>dengan</a:t>
            </a:r>
            <a:r>
              <a:rPr lang="en-US" sz="1800" dirty="0"/>
              <a:t> </a:t>
            </a:r>
            <a:r>
              <a:rPr lang="en-US" sz="1800" dirty="0" err="1"/>
              <a:t>pusat</a:t>
            </a:r>
            <a:r>
              <a:rPr lang="en-US" sz="1800" dirty="0"/>
              <a:t> </a:t>
            </a:r>
            <a:r>
              <a:rPr lang="en-US" sz="1800" dirty="0" err="1"/>
              <a:t>rotasi</a:t>
            </a:r>
            <a:r>
              <a:rPr lang="en-US" sz="1800" dirty="0"/>
              <a:t> </a:t>
            </a:r>
            <a:r>
              <a:rPr lang="en-US" sz="1800" dirty="0" err="1">
                <a:sym typeface="Wingdings"/>
              </a:rPr>
              <a:t>Ο</a:t>
            </a:r>
            <a:r>
              <a:rPr lang="en-US" sz="1800" dirty="0"/>
              <a:t>(0, 0), </a:t>
            </a:r>
            <a:r>
              <a:rPr lang="en-US" sz="1800" dirty="0" err="1"/>
              <a:t>maka</a:t>
            </a:r>
            <a:r>
              <a:rPr lang="en-US" sz="1800" dirty="0"/>
              <a:t>:</a:t>
            </a:r>
          </a:p>
          <a:p>
            <a:pPr algn="ctr"/>
            <a:r>
              <a:rPr lang="en-US" sz="1800" b="1" dirty="0"/>
              <a:t>P(a, b) </a:t>
            </a:r>
            <a:r>
              <a:rPr lang="en-US" sz="1800" b="1" dirty="0">
                <a:sym typeface="Wingdings"/>
              </a:rPr>
              <a:t> P’(-a, -b)</a:t>
            </a:r>
            <a:endParaRPr lang="en-US" sz="2000" b="1" dirty="0">
              <a:sym typeface="Wingdings"/>
            </a:endParaRPr>
          </a:p>
          <a:p>
            <a:r>
              <a:rPr lang="en-US" sz="1600" b="1" dirty="0" err="1">
                <a:sym typeface="Wingdings"/>
              </a:rPr>
              <a:t>Catatan</a:t>
            </a:r>
            <a:r>
              <a:rPr lang="en-US" sz="1600" b="1" dirty="0">
                <a:sym typeface="Wingdings"/>
              </a:rPr>
              <a:t>: </a:t>
            </a:r>
          </a:p>
          <a:p>
            <a:r>
              <a:rPr lang="en-US" sz="1600" dirty="0" err="1">
                <a:sym typeface="Wingdings"/>
              </a:rPr>
              <a:t>Untuk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rotasi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dengan</a:t>
            </a:r>
            <a:r>
              <a:rPr lang="en-US" sz="1600" dirty="0">
                <a:sym typeface="Wingdings"/>
              </a:rPr>
              <a:t> </a:t>
            </a:r>
            <a:r>
              <a:rPr lang="en-US" sz="1600" dirty="0" err="1">
                <a:sym typeface="Wingdings"/>
              </a:rPr>
              <a:t>sudut</a:t>
            </a:r>
            <a:r>
              <a:rPr lang="en-US" sz="1600" dirty="0">
                <a:sym typeface="Wingdings"/>
              </a:rPr>
              <a:t> -180</a:t>
            </a:r>
            <a:r>
              <a:rPr lang="en-US" sz="1600" dirty="0"/>
              <a:t>° </a:t>
            </a:r>
            <a:r>
              <a:rPr lang="en-US" sz="1600" dirty="0" err="1"/>
              <a:t>akan</a:t>
            </a:r>
            <a:r>
              <a:rPr lang="en-US" sz="1600" dirty="0"/>
              <a:t> </a:t>
            </a:r>
            <a:r>
              <a:rPr lang="en-US" sz="1600" dirty="0" err="1"/>
              <a:t>diperoleh</a:t>
            </a:r>
            <a:r>
              <a:rPr lang="en-US" sz="1600" dirty="0"/>
              <a:t> </a:t>
            </a:r>
            <a:r>
              <a:rPr lang="en-US" sz="1600" dirty="0" err="1"/>
              <a:t>hasil</a:t>
            </a:r>
            <a:r>
              <a:rPr lang="en-US" sz="1600" dirty="0"/>
              <a:t> yang </a:t>
            </a:r>
            <a:r>
              <a:rPr lang="en-US" sz="1600" dirty="0" err="1"/>
              <a:t>sama</a:t>
            </a:r>
            <a:r>
              <a:rPr lang="en-US" sz="1600" dirty="0"/>
              <a:t> </a:t>
            </a:r>
            <a:r>
              <a:rPr lang="en-US" sz="1600" dirty="0" err="1"/>
              <a:t>dengan</a:t>
            </a:r>
            <a:r>
              <a:rPr lang="en-US" sz="1600" dirty="0"/>
              <a:t> </a:t>
            </a:r>
            <a:r>
              <a:rPr lang="en-US" sz="1600" dirty="0" err="1"/>
              <a:t>rotasi</a:t>
            </a:r>
            <a:r>
              <a:rPr lang="en-US" sz="1600" dirty="0"/>
              <a:t> 18</a:t>
            </a:r>
            <a:r>
              <a:rPr lang="en-US" sz="1600" dirty="0">
                <a:sym typeface="Wingdings"/>
              </a:rPr>
              <a:t>0</a:t>
            </a:r>
            <a:r>
              <a:rPr lang="en-US" sz="1600" dirty="0"/>
              <a:t>° .</a:t>
            </a:r>
            <a:endParaRPr lang="en-US" sz="1600" dirty="0">
              <a:sym typeface="Wingding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3E32AE2-801B-4DB5-B746-0A609EBCF6A8}"/>
              </a:ext>
            </a:extLst>
          </p:cNvPr>
          <p:cNvSpPr/>
          <p:nvPr/>
        </p:nvSpPr>
        <p:spPr>
          <a:xfrm>
            <a:off x="696714" y="1773195"/>
            <a:ext cx="8644147" cy="4308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C.   </a:t>
            </a:r>
            <a:r>
              <a:rPr lang="en-US" sz="2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2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180° </a:t>
            </a:r>
            <a:endParaRPr lang="en-ID" sz="2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000314-8AB0-4AD8-BF0C-F9739596BB00}"/>
              </a:ext>
            </a:extLst>
          </p:cNvPr>
          <p:cNvSpPr/>
          <p:nvPr/>
        </p:nvSpPr>
        <p:spPr>
          <a:xfrm>
            <a:off x="755328" y="2204075"/>
            <a:ext cx="5750980" cy="258531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Perhatikan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di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samping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Gambar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menunjukkan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180°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dengan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pusat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pangkal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koordinat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rotasi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tersebut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diperoleh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hubungan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berikut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: </a:t>
            </a:r>
          </a:p>
          <a:p>
            <a:r>
              <a:rPr lang="en-US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(5, 3) → </a:t>
            </a:r>
            <a:r>
              <a:rPr lang="en-US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M’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(–5, –3). </a:t>
            </a:r>
          </a:p>
          <a:p>
            <a:r>
              <a:rPr lang="pt-BR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(4, –5) → </a:t>
            </a:r>
            <a:r>
              <a:rPr lang="pt-BR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N’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(–4, 5). </a:t>
            </a:r>
          </a:p>
          <a:p>
            <a:r>
              <a:rPr lang="en-US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Jadi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→ 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P’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(–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–</a:t>
            </a:r>
            <a:r>
              <a:rPr lang="en-US" sz="1800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). </a:t>
            </a:r>
            <a:endParaRPr lang="en-US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 </a:t>
            </a:r>
            <a:r>
              <a:rPr lang="sv-SE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dan </a:t>
            </a:r>
            <a:r>
              <a:rPr lang="sv-SE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 </a:t>
            </a:r>
            <a:r>
              <a:rPr lang="sv-S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pada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titik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P’ </a:t>
            </a:r>
            <a:r>
              <a:rPr lang="sv-S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tidak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bertukar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sv-SE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tempat</a:t>
            </a:r>
            <a:r>
              <a:rPr lang="sv-SE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</a:t>
            </a:r>
          </a:p>
          <a:p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• </a:t>
            </a:r>
            <a:r>
              <a:rPr lang="it-IT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 </a:t>
            </a:r>
            <a:r>
              <a:rPr lang="it-IT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maupun</a:t>
            </a:r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 </a:t>
            </a:r>
            <a:r>
              <a:rPr lang="it-IT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menjadi</a:t>
            </a:r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berlawanan</a:t>
            </a:r>
            <a:r>
              <a:rPr lang="it-IT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it-IT" sz="18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tanda</a:t>
            </a:r>
            <a:r>
              <a:rPr lang="it-IT" sz="1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id-ID" sz="1800" dirty="0">
              <a:solidFill>
                <a:schemeClr val="tx1">
                  <a:lumMod val="95000"/>
                  <a:lumOff val="5000"/>
                </a:schemeClr>
              </a:solidFill>
              <a:latin typeface="Calibri (Body)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3793B30-F947-4F37-A832-B4E43A25A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4" t="25638" r="20343" b="30756"/>
          <a:stretch/>
        </p:blipFill>
        <p:spPr>
          <a:xfrm>
            <a:off x="6289695" y="2614121"/>
            <a:ext cx="2300572" cy="197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0353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5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4.3 ROTASI (PERPUTARAN)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46FC5D-13B5-461B-BD32-84BECCEE48CD}"/>
              </a:ext>
            </a:extLst>
          </p:cNvPr>
          <p:cNvGrpSpPr/>
          <p:nvPr/>
        </p:nvGrpSpPr>
        <p:grpSpPr>
          <a:xfrm>
            <a:off x="781540" y="2185472"/>
            <a:ext cx="9527070" cy="3205959"/>
            <a:chOff x="485158" y="1300637"/>
            <a:chExt cx="11565679" cy="389197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485158" y="1300637"/>
              <a:ext cx="11565679" cy="1934356"/>
              <a:chOff x="905558" y="1360596"/>
              <a:chExt cx="10803254" cy="193435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905558" y="1360596"/>
                <a:ext cx="9428530" cy="100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err="1"/>
                  <a:t>Tentukan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bayangan</a:t>
                </a:r>
                <a:r>
                  <a:rPr lang="en-US" sz="1600" dirty="0"/>
                  <a:t> </a:t>
                </a:r>
                <a:r>
                  <a:rPr lang="en-US" sz="1600" dirty="0" err="1"/>
                  <a:t>titik</a:t>
                </a:r>
                <a:r>
                  <a:rPr lang="en-US" sz="1600" dirty="0"/>
                  <a:t> </a:t>
                </a:r>
                <a:r>
                  <a:rPr lang="en-US" sz="1600" i="1" dirty="0"/>
                  <a:t>P</a:t>
                </a:r>
                <a:r>
                  <a:rPr lang="en-US" sz="1600" dirty="0"/>
                  <a:t>(12, –6) </a:t>
                </a:r>
                <a:r>
                  <a:rPr lang="en-US" sz="1600" dirty="0" err="1"/>
                  <a:t>pada</a:t>
                </a:r>
                <a:r>
                  <a:rPr lang="en-US" sz="1600" dirty="0"/>
                  <a:t> </a:t>
                </a:r>
                <a:r>
                  <a:rPr lang="en-US" sz="1600" dirty="0" err="1"/>
                  <a:t>rotasi</a:t>
                </a:r>
                <a:r>
                  <a:rPr lang="en-US" sz="1600" dirty="0"/>
                  <a:t> </a:t>
                </a:r>
                <a:r>
                  <a:rPr lang="en-US" sz="1600" dirty="0" err="1"/>
                  <a:t>berikut</a:t>
                </a:r>
                <a:r>
                  <a:rPr lang="en-US" sz="1600" dirty="0"/>
                  <a:t>. </a:t>
                </a:r>
              </a:p>
              <a:p>
                <a:r>
                  <a:rPr lang="en-US" sz="1600" dirty="0"/>
                  <a:t>a. [</a:t>
                </a:r>
                <a:r>
                  <a:rPr lang="en-US" sz="1600" i="1" dirty="0"/>
                  <a:t>O</a:t>
                </a:r>
                <a:r>
                  <a:rPr lang="en-US" sz="1600" dirty="0"/>
                  <a:t>, 90°] </a:t>
                </a:r>
              </a:p>
              <a:p>
                <a:r>
                  <a:rPr lang="en-US" sz="1600" dirty="0"/>
                  <a:t>b. [</a:t>
                </a:r>
                <a:r>
                  <a:rPr lang="en-US" sz="1600" i="1" dirty="0"/>
                  <a:t>O</a:t>
                </a:r>
                <a:r>
                  <a:rPr lang="en-US" sz="1600" dirty="0"/>
                  <a:t>, 180°]</a:t>
                </a:r>
                <a:endParaRPr lang="en-ID" sz="1600" dirty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983357" y="2286138"/>
                <a:ext cx="10725455" cy="10088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16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16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1600" dirty="0">
                  <a:solidFill>
                    <a:schemeClr val="tx1"/>
                  </a:solidFill>
                </a:endParaRPr>
              </a:p>
              <a:p>
                <a:endParaRPr lang="en-ID" sz="1600" dirty="0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91D9EBC-B727-4585-AE45-6A6D9B58C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760" t="30034" r="21432" b="29003"/>
            <a:stretch/>
          </p:blipFill>
          <p:spPr>
            <a:xfrm>
              <a:off x="591342" y="2572216"/>
              <a:ext cx="5894801" cy="2620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14946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848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343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Pengertian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Dilatasi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838324"/>
            <a:ext cx="7834971" cy="4531214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7B3E8-2A62-4E9C-B348-D5D2B48F94CD}"/>
              </a:ext>
            </a:extLst>
          </p:cNvPr>
          <p:cNvGrpSpPr/>
          <p:nvPr/>
        </p:nvGrpSpPr>
        <p:grpSpPr>
          <a:xfrm>
            <a:off x="652048" y="1932406"/>
            <a:ext cx="5522104" cy="2123100"/>
            <a:chOff x="150939" y="1602549"/>
            <a:chExt cx="7771375" cy="298788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3DA42C8-CAE3-455A-B762-D8046ACAD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227" t="15627" r="17542" b="41180"/>
            <a:stretch/>
          </p:blipFill>
          <p:spPr>
            <a:xfrm>
              <a:off x="1187058" y="2028050"/>
              <a:ext cx="5827859" cy="2562382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150939" y="1602549"/>
              <a:ext cx="7771375" cy="56307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Perhatikan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gambar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0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berikut</a:t>
              </a:r>
              <a:r>
                <a: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22923" y="4125192"/>
            <a:ext cx="7092462" cy="2708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err="1"/>
              <a:t>Pada</a:t>
            </a:r>
            <a:r>
              <a:rPr lang="en-US" sz="1700" dirty="0"/>
              <a:t> </a:t>
            </a:r>
            <a:r>
              <a:rPr lang="en-US" sz="1700" dirty="0" err="1"/>
              <a:t>dilatasi</a:t>
            </a:r>
            <a:r>
              <a:rPr lang="en-US" sz="1700" dirty="0"/>
              <a:t>, </a:t>
            </a:r>
            <a:r>
              <a:rPr lang="en-US" sz="1700" dirty="0" err="1"/>
              <a:t>setiap</a:t>
            </a:r>
            <a:r>
              <a:rPr lang="en-US" sz="1700" dirty="0"/>
              <a:t> </a:t>
            </a:r>
            <a:r>
              <a:rPr lang="en-US" sz="1700" dirty="0" err="1"/>
              <a:t>titik</a:t>
            </a:r>
            <a:r>
              <a:rPr lang="en-US" sz="1700" dirty="0"/>
              <a:t> P </a:t>
            </a:r>
            <a:r>
              <a:rPr lang="en-US" sz="1700" dirty="0" err="1"/>
              <a:t>dipetakan</a:t>
            </a:r>
            <a:r>
              <a:rPr lang="en-US" sz="1700" dirty="0"/>
              <a:t> </a:t>
            </a:r>
            <a:r>
              <a:rPr lang="en-US" sz="1700" dirty="0" err="1"/>
              <a:t>ke</a:t>
            </a:r>
            <a:r>
              <a:rPr lang="en-US" sz="1700" dirty="0"/>
              <a:t> </a:t>
            </a:r>
            <a:r>
              <a:rPr lang="en-US" sz="1700" dirty="0" err="1"/>
              <a:t>titik</a:t>
            </a:r>
            <a:r>
              <a:rPr lang="en-US" sz="1700" dirty="0"/>
              <a:t> P’ </a:t>
            </a:r>
            <a:r>
              <a:rPr lang="en-US" sz="1700" dirty="0" err="1"/>
              <a:t>sehingga</a:t>
            </a:r>
            <a:r>
              <a:rPr lang="en-US" sz="1700" dirty="0"/>
              <a:t> </a:t>
            </a:r>
            <a:r>
              <a:rPr lang="en-US" sz="1700" b="1" i="1" dirty="0"/>
              <a:t>OP’ </a:t>
            </a:r>
            <a:r>
              <a:rPr lang="en-US" sz="1700" dirty="0"/>
              <a:t>= k </a:t>
            </a:r>
            <a:r>
              <a:rPr lang="en-US" sz="1700" b="1" i="1" dirty="0"/>
              <a:t>OP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O </a:t>
            </a:r>
            <a:r>
              <a:rPr lang="en-US" sz="1700" dirty="0" err="1"/>
              <a:t>sebagai</a:t>
            </a:r>
            <a:r>
              <a:rPr lang="en-US" sz="1700" dirty="0"/>
              <a:t> </a:t>
            </a:r>
            <a:r>
              <a:rPr lang="en-US" sz="1700" b="1" i="1" dirty="0" err="1"/>
              <a:t>pusat</a:t>
            </a:r>
            <a:r>
              <a:rPr lang="en-US" sz="1700" b="1" i="1" dirty="0"/>
              <a:t> </a:t>
            </a:r>
            <a:r>
              <a:rPr lang="en-US" sz="1700" b="1" i="1" dirty="0" err="1"/>
              <a:t>dilatasi</a:t>
            </a:r>
            <a:r>
              <a:rPr lang="en-US" sz="1700" b="1" i="1" dirty="0"/>
              <a:t>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b="1" i="1" dirty="0"/>
              <a:t>k</a:t>
            </a:r>
            <a:r>
              <a:rPr lang="en-US" sz="1700" dirty="0"/>
              <a:t> </a:t>
            </a:r>
            <a:r>
              <a:rPr lang="en-US" sz="1700" dirty="0" err="1"/>
              <a:t>adalah</a:t>
            </a:r>
            <a:r>
              <a:rPr lang="en-US" sz="1700" dirty="0"/>
              <a:t> </a:t>
            </a:r>
            <a:r>
              <a:rPr lang="en-US" sz="1700" b="1" i="1" dirty="0" err="1"/>
              <a:t>faktor</a:t>
            </a:r>
            <a:r>
              <a:rPr lang="en-US" sz="1700" b="1" i="1" dirty="0"/>
              <a:t> </a:t>
            </a:r>
            <a:r>
              <a:rPr lang="en-US" sz="1700" b="1" i="1" dirty="0" err="1"/>
              <a:t>skala</a:t>
            </a:r>
            <a:r>
              <a:rPr lang="en-US" sz="1700" b="1" i="1" dirty="0"/>
              <a:t>.</a:t>
            </a:r>
          </a:p>
          <a:p>
            <a:endParaRPr lang="en-US" sz="1700" dirty="0"/>
          </a:p>
          <a:p>
            <a:r>
              <a:rPr lang="en-US" sz="1700" b="1" dirty="0" err="1"/>
              <a:t>Faktor</a:t>
            </a:r>
            <a:r>
              <a:rPr lang="en-US" sz="1700" b="1" dirty="0"/>
              <a:t> </a:t>
            </a:r>
            <a:r>
              <a:rPr lang="en-US" sz="1700" b="1" dirty="0" err="1"/>
              <a:t>Skala</a:t>
            </a:r>
            <a:r>
              <a:rPr lang="en-US" sz="1700" b="1" dirty="0"/>
              <a:t> </a:t>
            </a:r>
            <a:r>
              <a:rPr lang="en-US" sz="1700" b="1" i="1" dirty="0"/>
              <a:t>= </a:t>
            </a:r>
            <a:r>
              <a:rPr lang="en-US" sz="1700" b="1" i="1" u="sng" dirty="0" err="1"/>
              <a:t>jakak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dari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pusat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dilatasi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ke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titik</a:t>
            </a:r>
            <a:r>
              <a:rPr lang="en-US" sz="1700" b="1" i="1" u="sng" dirty="0"/>
              <a:t> </a:t>
            </a:r>
            <a:r>
              <a:rPr lang="en-US" sz="1700" b="1" i="1" u="sng" dirty="0" err="1"/>
              <a:t>hasil</a:t>
            </a:r>
            <a:r>
              <a:rPr lang="en-US" sz="1700" b="1" i="1" u="sng" dirty="0"/>
              <a:t> P’</a:t>
            </a:r>
          </a:p>
          <a:p>
            <a:r>
              <a:rPr lang="en-US" sz="1700" b="1" i="1" dirty="0"/>
              <a:t>                          </a:t>
            </a:r>
            <a:r>
              <a:rPr lang="en-US" sz="1700" b="1" i="1" dirty="0" err="1"/>
              <a:t>jakak</a:t>
            </a:r>
            <a:r>
              <a:rPr lang="en-US" sz="1700" b="1" i="1" dirty="0"/>
              <a:t> </a:t>
            </a:r>
            <a:r>
              <a:rPr lang="en-US" sz="1700" b="1" i="1" dirty="0" err="1"/>
              <a:t>dari</a:t>
            </a:r>
            <a:r>
              <a:rPr lang="en-US" sz="1700" b="1" i="1" dirty="0"/>
              <a:t> </a:t>
            </a:r>
            <a:r>
              <a:rPr lang="en-US" sz="1700" b="1" i="1" dirty="0" err="1"/>
              <a:t>pusat</a:t>
            </a:r>
            <a:r>
              <a:rPr lang="en-US" sz="1700" b="1" i="1" dirty="0"/>
              <a:t> </a:t>
            </a:r>
            <a:r>
              <a:rPr lang="en-US" sz="1700" b="1" i="1" dirty="0" err="1"/>
              <a:t>dilatasi</a:t>
            </a:r>
            <a:r>
              <a:rPr lang="en-US" sz="1700" b="1" i="1" dirty="0"/>
              <a:t> </a:t>
            </a:r>
            <a:r>
              <a:rPr lang="en-US" sz="1700" b="1" i="1" dirty="0" err="1"/>
              <a:t>ke</a:t>
            </a:r>
            <a:r>
              <a:rPr lang="en-US" sz="1700" b="1" i="1" dirty="0"/>
              <a:t> </a:t>
            </a:r>
            <a:r>
              <a:rPr lang="en-US" sz="1700" b="1" i="1" dirty="0" err="1"/>
              <a:t>titik</a:t>
            </a:r>
            <a:r>
              <a:rPr lang="en-US" sz="1700" b="1" i="1" dirty="0"/>
              <a:t> </a:t>
            </a:r>
            <a:r>
              <a:rPr lang="en-US" sz="1700" b="1" i="1" dirty="0" err="1"/>
              <a:t>asal</a:t>
            </a:r>
            <a:r>
              <a:rPr lang="en-US" sz="1700" b="1" i="1" dirty="0"/>
              <a:t> P’</a:t>
            </a:r>
          </a:p>
          <a:p>
            <a:endParaRPr lang="en-US" sz="1700" b="1" i="1" dirty="0"/>
          </a:p>
          <a:p>
            <a:r>
              <a:rPr lang="en-US" sz="1700" dirty="0" err="1"/>
              <a:t>Dilatasi</a:t>
            </a:r>
            <a:r>
              <a:rPr lang="en-US" sz="1700" dirty="0"/>
              <a:t> (</a:t>
            </a:r>
            <a:r>
              <a:rPr lang="en-US" sz="1700" dirty="0" err="1"/>
              <a:t>perkalian</a:t>
            </a:r>
            <a:r>
              <a:rPr lang="en-US" sz="1700" dirty="0"/>
              <a:t> </a:t>
            </a:r>
            <a:r>
              <a:rPr lang="en-US" sz="1700" dirty="0" err="1"/>
              <a:t>bangun</a:t>
            </a:r>
            <a:r>
              <a:rPr lang="en-US" sz="1700" dirty="0"/>
              <a:t>)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pusat</a:t>
            </a:r>
            <a:r>
              <a:rPr lang="en-US" sz="1700" dirty="0"/>
              <a:t> </a:t>
            </a:r>
            <a:r>
              <a:rPr lang="en-US" sz="1700" b="1" i="1" dirty="0"/>
              <a:t>O </a:t>
            </a:r>
            <a:r>
              <a:rPr lang="en-US" sz="1700" dirty="0" err="1"/>
              <a:t>dan</a:t>
            </a:r>
            <a:r>
              <a:rPr lang="en-US" sz="1700" dirty="0"/>
              <a:t> </a:t>
            </a:r>
            <a:r>
              <a:rPr lang="en-US" sz="1700" dirty="0" err="1"/>
              <a:t>fa</a:t>
            </a:r>
            <a:r>
              <a:rPr lang="en-US" sz="1700" b="1" i="1" dirty="0" err="1"/>
              <a:t>ktor</a:t>
            </a:r>
            <a:r>
              <a:rPr lang="en-US" sz="1700" b="1" i="1" dirty="0"/>
              <a:t> </a:t>
            </a:r>
            <a:r>
              <a:rPr lang="en-US" sz="1700" b="1" i="1" dirty="0" err="1"/>
              <a:t>skala</a:t>
            </a:r>
            <a:r>
              <a:rPr lang="en-US" sz="1700" b="1" i="1" dirty="0"/>
              <a:t> k </a:t>
            </a:r>
            <a:r>
              <a:rPr lang="en-US" sz="1700" dirty="0" err="1"/>
              <a:t>dapat</a:t>
            </a:r>
            <a:r>
              <a:rPr lang="en-US" sz="1700" dirty="0"/>
              <a:t> </a:t>
            </a:r>
            <a:r>
              <a:rPr lang="en-US" sz="1700" dirty="0" err="1"/>
              <a:t>dinyatakan</a:t>
            </a:r>
            <a:r>
              <a:rPr lang="en-US" sz="1700" dirty="0"/>
              <a:t> </a:t>
            </a:r>
            <a:r>
              <a:rPr lang="en-US" sz="1700" dirty="0" err="1"/>
              <a:t>dengan</a:t>
            </a:r>
            <a:r>
              <a:rPr lang="en-US" sz="1700" dirty="0"/>
              <a:t> </a:t>
            </a:r>
            <a:r>
              <a:rPr lang="en-US" sz="1700" dirty="0" err="1"/>
              <a:t>notasi</a:t>
            </a:r>
            <a:r>
              <a:rPr lang="en-US" sz="1700" dirty="0"/>
              <a:t> </a:t>
            </a:r>
            <a:r>
              <a:rPr lang="en-US" sz="1700" b="1" i="1" dirty="0"/>
              <a:t>{</a:t>
            </a:r>
            <a:r>
              <a:rPr lang="en-US" sz="1700" b="1" i="1" dirty="0" err="1"/>
              <a:t>O,k</a:t>
            </a:r>
            <a:r>
              <a:rPr lang="en-US" sz="1700" b="1" i="1" dirty="0"/>
              <a:t> }</a:t>
            </a:r>
            <a:r>
              <a:rPr lang="en-US" sz="1700" dirty="0"/>
              <a:t>.</a:t>
            </a:r>
          </a:p>
          <a:p>
            <a:endParaRPr lang="en-US" sz="1700" u="sng" dirty="0"/>
          </a:p>
          <a:p>
            <a:r>
              <a:rPr lang="en-US" sz="1700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957009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2952FA5-20F4-4806-8608-22252791F0A3}"/>
              </a:ext>
            </a:extLst>
          </p:cNvPr>
          <p:cNvGrpSpPr/>
          <p:nvPr/>
        </p:nvGrpSpPr>
        <p:grpSpPr>
          <a:xfrm>
            <a:off x="722922" y="2255409"/>
            <a:ext cx="7267688" cy="2973049"/>
            <a:chOff x="485158" y="1757836"/>
            <a:chExt cx="9192169" cy="376031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91CB8F3-4964-42BB-9C67-2E3395A680AB}"/>
                </a:ext>
              </a:extLst>
            </p:cNvPr>
            <p:cNvSpPr txBox="1"/>
            <p:nvPr/>
          </p:nvSpPr>
          <p:spPr>
            <a:xfrm>
              <a:off x="485158" y="1757836"/>
              <a:ext cx="9118817" cy="1401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Pada</a:t>
              </a:r>
              <a:r>
                <a:rPr lang="en-US" sz="2200" dirty="0"/>
                <a:t> </a:t>
              </a:r>
              <a:r>
                <a:rPr lang="en-US" sz="2200" dirty="0" err="1"/>
                <a:t>gambar</a:t>
              </a:r>
              <a:r>
                <a:rPr lang="en-US" sz="2200" dirty="0"/>
                <a:t> </a:t>
              </a:r>
              <a:r>
                <a:rPr lang="en-US" sz="2200" dirty="0" err="1"/>
                <a:t>berikut</a:t>
              </a:r>
              <a:r>
                <a:rPr lang="en-US" sz="2200" dirty="0"/>
                <a:t>, </a:t>
              </a:r>
              <a:r>
                <a:rPr lang="en-US" sz="2200" dirty="0" err="1"/>
                <a:t>bangun</a:t>
              </a:r>
              <a:r>
                <a:rPr lang="en-US" sz="2200" dirty="0"/>
                <a:t> </a:t>
              </a:r>
              <a:r>
                <a:rPr lang="en-US" sz="2200" dirty="0" err="1"/>
                <a:t>asal</a:t>
              </a:r>
              <a:r>
                <a:rPr lang="en-US" sz="2200" dirty="0"/>
                <a:t> </a:t>
              </a:r>
              <a:r>
                <a:rPr lang="en-US" sz="2200" dirty="0" err="1"/>
                <a:t>digambar</a:t>
              </a:r>
              <a:r>
                <a:rPr lang="en-US" sz="2200" dirty="0"/>
                <a:t> </a:t>
              </a:r>
              <a:r>
                <a:rPr lang="en-US" sz="2200" dirty="0" err="1"/>
                <a:t>dengan</a:t>
              </a:r>
              <a:r>
                <a:rPr lang="en-US" sz="2200" dirty="0"/>
                <a:t> </a:t>
              </a:r>
              <a:r>
                <a:rPr lang="en-US" sz="2200" dirty="0" err="1"/>
                <a:t>garis</a:t>
              </a:r>
              <a:r>
                <a:rPr lang="en-US" sz="2200" dirty="0"/>
                <a:t> </a:t>
              </a:r>
              <a:r>
                <a:rPr lang="en-US" sz="2200" dirty="0" err="1"/>
                <a:t>tebal</a:t>
              </a:r>
              <a:r>
                <a:rPr lang="en-US" sz="2200" dirty="0"/>
                <a:t> </a:t>
              </a:r>
              <a:r>
                <a:rPr lang="en-US" sz="2200" dirty="0" err="1"/>
                <a:t>dan</a:t>
              </a:r>
              <a:r>
                <a:rPr lang="en-US" sz="2200" dirty="0"/>
                <a:t> </a:t>
              </a:r>
              <a:r>
                <a:rPr lang="en-US" sz="2200" dirty="0" err="1"/>
                <a:t>hasil</a:t>
              </a:r>
              <a:r>
                <a:rPr lang="en-US" sz="2200" dirty="0"/>
                <a:t> </a:t>
              </a:r>
              <a:r>
                <a:rPr lang="en-US" sz="2200" dirty="0" err="1"/>
                <a:t>dilatasi</a:t>
              </a:r>
              <a:r>
                <a:rPr lang="en-US" sz="2200" dirty="0"/>
                <a:t> </a:t>
              </a:r>
              <a:r>
                <a:rPr lang="en-US" sz="2200" dirty="0" err="1"/>
                <a:t>digambar</a:t>
              </a:r>
              <a:r>
                <a:rPr lang="en-US" sz="2200" dirty="0"/>
                <a:t> </a:t>
              </a:r>
              <a:r>
                <a:rPr lang="en-US" sz="2200" dirty="0" err="1"/>
                <a:t>dengan</a:t>
              </a:r>
              <a:r>
                <a:rPr lang="en-US" sz="2200" dirty="0"/>
                <a:t> </a:t>
              </a:r>
              <a:r>
                <a:rPr lang="en-US" sz="2200" dirty="0" err="1"/>
                <a:t>garis</a:t>
              </a:r>
              <a:r>
                <a:rPr lang="en-US" sz="2200" dirty="0"/>
                <a:t> </a:t>
              </a:r>
              <a:r>
                <a:rPr lang="en-US" sz="2200" dirty="0" err="1"/>
                <a:t>putus-putus</a:t>
              </a:r>
              <a:r>
                <a:rPr lang="en-US" sz="2200" dirty="0"/>
                <a:t>. </a:t>
              </a:r>
              <a:r>
                <a:rPr lang="en-US" sz="2200" dirty="0" err="1"/>
                <a:t>Tentukan</a:t>
              </a:r>
              <a:r>
                <a:rPr lang="en-US" sz="2200" dirty="0"/>
                <a:t> </a:t>
              </a:r>
              <a:r>
                <a:rPr lang="en-US" sz="2200" dirty="0" err="1"/>
                <a:t>pusat</a:t>
              </a:r>
              <a:r>
                <a:rPr lang="en-US" sz="2200" dirty="0"/>
                <a:t> </a:t>
              </a:r>
              <a:r>
                <a:rPr lang="en-US" sz="2200" dirty="0" err="1"/>
                <a:t>dilatasi</a:t>
              </a:r>
              <a:r>
                <a:rPr lang="en-US" sz="2200" dirty="0"/>
                <a:t> </a:t>
              </a:r>
              <a:r>
                <a:rPr lang="en-US" sz="2200" dirty="0" err="1"/>
                <a:t>dan</a:t>
              </a:r>
              <a:r>
                <a:rPr lang="en-US" sz="2200" dirty="0"/>
                <a:t> </a:t>
              </a:r>
              <a:r>
                <a:rPr lang="en-US" sz="2200" dirty="0" err="1"/>
                <a:t>faktor</a:t>
              </a:r>
              <a:r>
                <a:rPr lang="en-US" sz="2200" dirty="0"/>
                <a:t> </a:t>
              </a:r>
              <a:r>
                <a:rPr lang="en-US" sz="2200" dirty="0" err="1"/>
                <a:t>skalanya</a:t>
              </a:r>
              <a:r>
                <a:rPr lang="en-US" sz="2200" dirty="0"/>
                <a:t> </a:t>
              </a:r>
              <a:endParaRPr lang="en-ID" sz="2200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C770BC43-AF8D-4F36-A5EA-62C373610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138" t="36292" r="21743" b="36198"/>
            <a:stretch/>
          </p:blipFill>
          <p:spPr>
            <a:xfrm>
              <a:off x="2140879" y="3281630"/>
              <a:ext cx="7536448" cy="2236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7569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698DA28-BEEC-45D6-994B-B148CE6A6A21}"/>
              </a:ext>
            </a:extLst>
          </p:cNvPr>
          <p:cNvGrpSpPr/>
          <p:nvPr/>
        </p:nvGrpSpPr>
        <p:grpSpPr>
          <a:xfrm>
            <a:off x="744493" y="2019600"/>
            <a:ext cx="7731402" cy="3361829"/>
            <a:chOff x="424268" y="1065973"/>
            <a:chExt cx="11508448" cy="500419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352711-5865-4744-BA31-027ABB092FE4}"/>
                </a:ext>
              </a:extLst>
            </p:cNvPr>
            <p:cNvSpPr txBox="1"/>
            <p:nvPr/>
          </p:nvSpPr>
          <p:spPr>
            <a:xfrm>
              <a:off x="450326" y="1065973"/>
              <a:ext cx="1148239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2200" dirty="0" err="1">
                  <a:solidFill>
                    <a:schemeClr val="tx1"/>
                  </a:solidFill>
                </a:rPr>
                <a:t>Jawab</a:t>
              </a:r>
              <a:r>
                <a:rPr lang="en-ID" sz="2200" dirty="0">
                  <a:solidFill>
                    <a:schemeClr val="tx1"/>
                  </a:solidFill>
                </a:rPr>
                <a:t>:</a:t>
              </a:r>
            </a:p>
            <a:p>
              <a:endParaRPr lang="en-ID" sz="2200" dirty="0">
                <a:solidFill>
                  <a:schemeClr val="tx1"/>
                </a:solidFill>
              </a:endParaRPr>
            </a:p>
            <a:p>
              <a:endParaRPr lang="en-ID" sz="2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61A6A5-9329-40EC-BD81-01C21387267F}"/>
                </a:ext>
              </a:extLst>
            </p:cNvPr>
            <p:cNvSpPr txBox="1"/>
            <p:nvPr/>
          </p:nvSpPr>
          <p:spPr>
            <a:xfrm>
              <a:off x="424268" y="1650190"/>
              <a:ext cx="10612507" cy="1649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/>
                <a:t>Untuk</a:t>
              </a:r>
              <a:r>
                <a:rPr lang="en-US" sz="2200" dirty="0"/>
                <a:t> </a:t>
              </a:r>
              <a:r>
                <a:rPr lang="en-US" sz="2200" dirty="0" err="1"/>
                <a:t>menyelesaikan</a:t>
              </a:r>
              <a:r>
                <a:rPr lang="en-US" sz="2200" dirty="0"/>
                <a:t> </a:t>
              </a:r>
              <a:r>
                <a:rPr lang="en-US" sz="2200" dirty="0" err="1"/>
                <a:t>soal</a:t>
              </a:r>
              <a:r>
                <a:rPr lang="en-US" sz="2200" dirty="0"/>
                <a:t> </a:t>
              </a:r>
              <a:r>
                <a:rPr lang="en-US" sz="2200" dirty="0" err="1"/>
                <a:t>ini</a:t>
              </a:r>
              <a:r>
                <a:rPr lang="en-US" sz="2200" dirty="0"/>
                <a:t>, </a:t>
              </a:r>
              <a:r>
                <a:rPr lang="en-US" sz="2200" dirty="0" err="1"/>
                <a:t>perhatikanlah</a:t>
              </a:r>
              <a:r>
                <a:rPr lang="en-US" sz="2200" dirty="0"/>
                <a:t> </a:t>
              </a:r>
              <a:r>
                <a:rPr lang="en-US" sz="2200" dirty="0" err="1"/>
                <a:t>bahwa</a:t>
              </a:r>
              <a:r>
                <a:rPr lang="en-US" sz="2200" dirty="0"/>
                <a:t> </a:t>
              </a:r>
              <a:r>
                <a:rPr lang="en-US" sz="2200" dirty="0" err="1"/>
                <a:t>pusat</a:t>
              </a:r>
              <a:r>
                <a:rPr lang="en-US" sz="2200" dirty="0"/>
                <a:t> </a:t>
              </a:r>
              <a:r>
                <a:rPr lang="en-US" sz="2200" dirty="0" err="1"/>
                <a:t>dilatasi</a:t>
              </a:r>
              <a:r>
                <a:rPr lang="en-US" sz="2200" dirty="0"/>
                <a:t>, </a:t>
              </a:r>
              <a:r>
                <a:rPr lang="en-US" sz="2200" dirty="0" err="1"/>
                <a:t>titik</a:t>
              </a:r>
              <a:r>
                <a:rPr lang="en-US" sz="2200" dirty="0"/>
                <a:t> </a:t>
              </a:r>
              <a:r>
                <a:rPr lang="en-US" sz="2200" dirty="0" err="1"/>
                <a:t>asal</a:t>
              </a:r>
              <a:r>
                <a:rPr lang="en-US" sz="2200" dirty="0"/>
                <a:t>, </a:t>
              </a:r>
              <a:r>
                <a:rPr lang="en-US" sz="2200" dirty="0" err="1"/>
                <a:t>dan</a:t>
              </a:r>
              <a:r>
                <a:rPr lang="en-US" sz="2200" dirty="0"/>
                <a:t> </a:t>
              </a:r>
              <a:r>
                <a:rPr lang="en-US" sz="2200" dirty="0" err="1"/>
                <a:t>titik</a:t>
              </a:r>
              <a:r>
                <a:rPr lang="en-US" sz="2200" dirty="0"/>
                <a:t> </a:t>
              </a:r>
              <a:r>
                <a:rPr lang="en-US" sz="2200" dirty="0" err="1"/>
                <a:t>hasil</a:t>
              </a:r>
              <a:r>
                <a:rPr lang="en-US" sz="2200" dirty="0"/>
                <a:t> (</a:t>
              </a:r>
              <a:r>
                <a:rPr lang="en-US" sz="2200" dirty="0" err="1"/>
                <a:t>bayangan</a:t>
              </a:r>
              <a:r>
                <a:rPr lang="en-US" sz="2200" dirty="0"/>
                <a:t>) </a:t>
              </a:r>
              <a:r>
                <a:rPr lang="en-US" sz="2200" dirty="0" err="1"/>
                <a:t>harus</a:t>
              </a:r>
              <a:r>
                <a:rPr lang="en-US" sz="2200" dirty="0"/>
                <a:t> </a:t>
              </a:r>
              <a:r>
                <a:rPr lang="en-US" sz="2200" dirty="0" err="1"/>
                <a:t>terletak</a:t>
              </a:r>
              <a:r>
                <a:rPr lang="en-US" sz="2200" dirty="0"/>
                <a:t> </a:t>
              </a:r>
              <a:r>
                <a:rPr lang="en-US" sz="2200" dirty="0" err="1"/>
                <a:t>pada</a:t>
              </a:r>
              <a:r>
                <a:rPr lang="en-US" sz="2200" dirty="0"/>
                <a:t> </a:t>
              </a:r>
              <a:r>
                <a:rPr lang="en-US" sz="2200" dirty="0" err="1"/>
                <a:t>satu</a:t>
              </a:r>
              <a:r>
                <a:rPr lang="en-US" sz="2200" dirty="0"/>
                <a:t> </a:t>
              </a:r>
              <a:r>
                <a:rPr lang="en-US" sz="2200" dirty="0" err="1"/>
                <a:t>garis</a:t>
              </a:r>
              <a:r>
                <a:rPr lang="en-US" sz="2200" dirty="0"/>
                <a:t> </a:t>
              </a:r>
              <a:r>
                <a:rPr lang="en-US" sz="2200" dirty="0" err="1"/>
                <a:t>lurus</a:t>
              </a:r>
              <a:r>
                <a:rPr lang="en-US" sz="2200" dirty="0"/>
                <a:t>. </a:t>
              </a:r>
              <a:endParaRPr lang="en-ID" sz="2200" dirty="0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9884BD0-FE68-476D-8902-DEDCEF439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710" t="34865" r="23303" b="33031"/>
            <a:stretch/>
          </p:blipFill>
          <p:spPr>
            <a:xfrm>
              <a:off x="1390650" y="3312316"/>
              <a:ext cx="8248650" cy="2757852"/>
            </a:xfrm>
            <a:prstGeom prst="rect">
              <a:avLst/>
            </a:prstGeom>
          </p:spPr>
        </p:pic>
      </p:grpSp>
      <p:sp>
        <p:nvSpPr>
          <p:cNvPr id="29" name="Rounded Rectangle 28"/>
          <p:cNvSpPr/>
          <p:nvPr/>
        </p:nvSpPr>
        <p:spPr>
          <a:xfrm>
            <a:off x="4415692" y="5759344"/>
            <a:ext cx="4099872" cy="512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7</a:t>
            </a:r>
            <a:r>
              <a:rPr lang="id-ID" sz="2000" b="1" dirty="0"/>
              <a:t> halaman </a:t>
            </a:r>
            <a:r>
              <a:rPr lang="en-US" sz="2000" b="1" dirty="0"/>
              <a:t>134-135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36138165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-638" y="1"/>
            <a:ext cx="9144000" cy="3429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638" y="3371969"/>
            <a:ext cx="9144000" cy="32253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26210" y="1896974"/>
            <a:ext cx="5446340" cy="378565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D" sz="2000" dirty="0">
                <a:solidFill>
                  <a:srgbClr val="002060"/>
                </a:solidFill>
                <a:latin typeface="Calibri (Body)"/>
              </a:rPr>
              <a:t>Gambar di samping menunjukkan seorang anak sedang bermain prosotan. Panjang landasan prosotan tersebut 4 meter. Ia meluncur mulai dari bagian atas prosotan sampai ke bagian bawah dengan kemiringan atau arah mengikuti permukaan landasan prosotan. Dari situasi tersebut, dapatkah kalian menentukan jauhnya </a:t>
            </a:r>
            <a:r>
              <a:rPr lang="en-ID" sz="2000" i="1" dirty="0">
                <a:solidFill>
                  <a:srgbClr val="002060"/>
                </a:solidFill>
                <a:latin typeface="Calibri (Body)"/>
              </a:rPr>
              <a:t>jarak pergeseran </a:t>
            </a:r>
            <a:r>
              <a:rPr lang="en-ID" sz="2000" dirty="0">
                <a:solidFill>
                  <a:srgbClr val="002060"/>
                </a:solidFill>
                <a:latin typeface="Calibri (Body)"/>
              </a:rPr>
              <a:t>yang ditempuh oleh anak tersebut? Bagaimana </a:t>
            </a:r>
            <a:r>
              <a:rPr lang="en-ID" sz="2000" i="1" dirty="0">
                <a:solidFill>
                  <a:srgbClr val="002060"/>
                </a:solidFill>
                <a:latin typeface="Calibri (Body)"/>
              </a:rPr>
              <a:t>arah pergeseran </a:t>
            </a:r>
            <a:r>
              <a:rPr lang="en-ID" sz="2000" dirty="0">
                <a:solidFill>
                  <a:srgbClr val="002060"/>
                </a:solidFill>
                <a:latin typeface="Calibri (Body)"/>
              </a:rPr>
              <a:t>masing-masing anggota tubuh anak tersebut selama berseluncur? </a:t>
            </a:r>
            <a:endParaRPr lang="id-ID" sz="2000" dirty="0">
              <a:solidFill>
                <a:srgbClr val="002060"/>
              </a:solidFill>
              <a:latin typeface="Calibri (Body)"/>
            </a:endParaRPr>
          </a:p>
        </p:txBody>
      </p:sp>
      <p:sp>
        <p:nvSpPr>
          <p:cNvPr id="10" name="Rounded Rectangle 6"/>
          <p:cNvSpPr/>
          <p:nvPr/>
        </p:nvSpPr>
        <p:spPr bwMode="auto">
          <a:xfrm>
            <a:off x="-36511" y="237067"/>
            <a:ext cx="7085011" cy="815669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104" y="2667557"/>
            <a:ext cx="3164606" cy="23677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90388" y="1196752"/>
            <a:ext cx="38070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Pengertian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Transiasi</a:t>
            </a:r>
            <a:endParaRPr lang="en-US" sz="2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010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848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343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Faktor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Skala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838323"/>
            <a:ext cx="7834971" cy="3554291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sp>
        <p:nvSpPr>
          <p:cNvPr id="3" name="TextBox 2"/>
          <p:cNvSpPr txBox="1"/>
          <p:nvPr/>
        </p:nvSpPr>
        <p:spPr>
          <a:xfrm>
            <a:off x="703385" y="2269039"/>
            <a:ext cx="7092462" cy="2800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b="1" i="1" dirty="0" err="1"/>
              <a:t>dilatasi</a:t>
            </a:r>
            <a:r>
              <a:rPr lang="en-US" sz="2200" dirty="0"/>
              <a:t> yang </a:t>
            </a:r>
            <a:r>
              <a:rPr lang="en-US" sz="2200" dirty="0" err="1"/>
              <a:t>memetakan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i="1" dirty="0"/>
              <a:t>P</a:t>
            </a:r>
            <a:r>
              <a:rPr lang="en-US" sz="2200" dirty="0"/>
              <a:t> </a:t>
            </a:r>
            <a:r>
              <a:rPr lang="en-US" sz="2200" dirty="0" err="1"/>
              <a:t>ke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i="1" dirty="0"/>
              <a:t>P’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b="1" i="1" dirty="0" err="1"/>
              <a:t>pusat</a:t>
            </a:r>
            <a:r>
              <a:rPr lang="en-US" sz="2200" b="1" i="1" dirty="0"/>
              <a:t> </a:t>
            </a:r>
            <a:r>
              <a:rPr lang="en-US" sz="2200" b="1" i="1" dirty="0" err="1"/>
              <a:t>dilatasi</a:t>
            </a:r>
            <a:r>
              <a:rPr lang="en-US" sz="2200" b="1" i="1" dirty="0"/>
              <a:t> O </a:t>
            </a:r>
            <a:r>
              <a:rPr lang="en-US" sz="2200" i="1" dirty="0" err="1"/>
              <a:t>dan</a:t>
            </a:r>
            <a:r>
              <a:rPr lang="en-US" sz="2200" i="1" dirty="0"/>
              <a:t> </a:t>
            </a:r>
            <a:r>
              <a:rPr lang="en-US" sz="2200" b="1" i="1" dirty="0" err="1"/>
              <a:t>faktor</a:t>
            </a:r>
            <a:r>
              <a:rPr lang="en-US" sz="2200" b="1" i="1" dirty="0"/>
              <a:t> </a:t>
            </a:r>
            <a:r>
              <a:rPr lang="en-US" sz="2200" b="1" i="1" dirty="0" err="1"/>
              <a:t>skala</a:t>
            </a:r>
            <a:r>
              <a:rPr lang="en-US" sz="2200" b="1" i="1" dirty="0"/>
              <a:t> k, </a:t>
            </a:r>
            <a:r>
              <a:rPr lang="en-US" sz="2200" dirty="0" err="1"/>
              <a:t>berlaku</a:t>
            </a:r>
            <a:r>
              <a:rPr lang="en-US" sz="2200" dirty="0"/>
              <a:t>:</a:t>
            </a:r>
          </a:p>
          <a:p>
            <a:endParaRPr lang="en-US" sz="2200" dirty="0"/>
          </a:p>
          <a:p>
            <a:pPr marL="342900" indent="-342900">
              <a:buFont typeface="+mj-lt"/>
              <a:buAutoNum type="arabicPeriod"/>
            </a:pPr>
            <a:r>
              <a:rPr lang="en-US" sz="2200" dirty="0" err="1"/>
              <a:t>Jika</a:t>
            </a:r>
            <a:r>
              <a:rPr lang="en-US" sz="2200" dirty="0"/>
              <a:t> k </a:t>
            </a:r>
            <a:r>
              <a:rPr lang="en-US" sz="2200" dirty="0" err="1"/>
              <a:t>positif</a:t>
            </a:r>
            <a:r>
              <a:rPr lang="en-US" sz="2200" dirty="0"/>
              <a:t> (k &gt; 0), </a:t>
            </a:r>
            <a:r>
              <a:rPr lang="en-US" sz="2200" dirty="0" err="1"/>
              <a:t>maka</a:t>
            </a:r>
            <a:r>
              <a:rPr lang="en-US" sz="2200" dirty="0"/>
              <a:t> OP </a:t>
            </a:r>
            <a:r>
              <a:rPr lang="en-US" sz="2200" dirty="0" err="1"/>
              <a:t>dan</a:t>
            </a:r>
            <a:r>
              <a:rPr lang="en-US" sz="2200" dirty="0"/>
              <a:t> OP’ </a:t>
            </a:r>
            <a:r>
              <a:rPr lang="en-US" sz="2200" b="1" i="1" dirty="0" err="1"/>
              <a:t>sama</a:t>
            </a:r>
            <a:r>
              <a:rPr lang="en-US" sz="2200" b="1" i="1" dirty="0"/>
              <a:t> </a:t>
            </a:r>
            <a:r>
              <a:rPr lang="en-US" sz="2200" b="1" i="1" dirty="0" err="1"/>
              <a:t>arahnya</a:t>
            </a:r>
            <a:r>
              <a:rPr lang="en-US" sz="2200" b="1" i="1" dirty="0"/>
              <a:t> </a:t>
            </a:r>
            <a:r>
              <a:rPr lang="en-US" sz="2200" dirty="0" err="1"/>
              <a:t>dengan</a:t>
            </a:r>
            <a:r>
              <a:rPr lang="en-US" sz="2200" b="1" i="1" dirty="0"/>
              <a:t> k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b="1" i="1" dirty="0" err="1"/>
              <a:t>faktor</a:t>
            </a:r>
            <a:r>
              <a:rPr lang="en-US" sz="2200" b="1" i="1" dirty="0"/>
              <a:t> </a:t>
            </a:r>
            <a:r>
              <a:rPr lang="en-US" sz="2200" b="1" i="1" dirty="0" err="1"/>
              <a:t>skalanya</a:t>
            </a:r>
            <a:r>
              <a:rPr lang="en-US" sz="2200" b="1" i="1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200" b="1" i="1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k </a:t>
            </a:r>
            <a:r>
              <a:rPr lang="en-US" sz="2200" dirty="0" err="1"/>
              <a:t>negatif</a:t>
            </a:r>
            <a:r>
              <a:rPr lang="en-US" sz="2200" dirty="0"/>
              <a:t> (k &lt; 0), </a:t>
            </a:r>
            <a:r>
              <a:rPr lang="en-US" sz="2200" dirty="0" err="1"/>
              <a:t>maka</a:t>
            </a:r>
            <a:r>
              <a:rPr lang="en-US" sz="2200" dirty="0"/>
              <a:t> OP </a:t>
            </a:r>
            <a:r>
              <a:rPr lang="en-US" sz="2200" dirty="0" err="1"/>
              <a:t>dan</a:t>
            </a:r>
            <a:r>
              <a:rPr lang="en-US" sz="2200" dirty="0"/>
              <a:t> OP’ </a:t>
            </a:r>
            <a:r>
              <a:rPr lang="en-US" sz="2200" b="1" i="1" dirty="0" err="1"/>
              <a:t>berlawanan</a:t>
            </a:r>
            <a:r>
              <a:rPr lang="en-US" sz="2200" b="1" i="1" dirty="0"/>
              <a:t> </a:t>
            </a:r>
            <a:r>
              <a:rPr lang="en-US" sz="2200" b="1" i="1" dirty="0" err="1"/>
              <a:t>arahnya</a:t>
            </a:r>
            <a:r>
              <a:rPr lang="en-US" sz="2200" b="1" i="1" dirty="0"/>
              <a:t> </a:t>
            </a:r>
            <a:r>
              <a:rPr lang="en-US" sz="2200" dirty="0" err="1"/>
              <a:t>dengan</a:t>
            </a:r>
            <a:r>
              <a:rPr lang="en-US" sz="2200" b="1" i="1" dirty="0"/>
              <a:t> k </a:t>
            </a:r>
            <a:r>
              <a:rPr lang="en-US" sz="2200" dirty="0" err="1"/>
              <a:t>sebagai</a:t>
            </a:r>
            <a:r>
              <a:rPr lang="en-US" sz="2200" dirty="0"/>
              <a:t> </a:t>
            </a:r>
            <a:r>
              <a:rPr lang="en-US" sz="2200" b="1" i="1" dirty="0" err="1"/>
              <a:t>faktor</a:t>
            </a:r>
            <a:r>
              <a:rPr lang="en-US" sz="2200" b="1" i="1" dirty="0"/>
              <a:t> </a:t>
            </a:r>
            <a:r>
              <a:rPr lang="en-US" sz="2200" b="1" i="1" dirty="0" err="1"/>
              <a:t>skalanya</a:t>
            </a:r>
            <a:r>
              <a:rPr lang="en-US" sz="2200" b="1" i="1" dirty="0"/>
              <a:t>.</a:t>
            </a:r>
            <a:endParaRPr lang="en-US" sz="2200" u="sng" dirty="0"/>
          </a:p>
          <a:p>
            <a:r>
              <a:rPr lang="en-US" sz="2200" dirty="0"/>
              <a:t>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0194993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848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343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Dilatasi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pda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Bidang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Koordinat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838323"/>
            <a:ext cx="7834971" cy="44335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B772546-2EE9-454F-A38A-EF3BA4FF7DF2}"/>
              </a:ext>
            </a:extLst>
          </p:cNvPr>
          <p:cNvGrpSpPr/>
          <p:nvPr/>
        </p:nvGrpSpPr>
        <p:grpSpPr>
          <a:xfrm>
            <a:off x="566622" y="1957302"/>
            <a:ext cx="6603600" cy="3082832"/>
            <a:chOff x="-147971" y="1625542"/>
            <a:chExt cx="7771374" cy="362799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-147971" y="1625542"/>
              <a:ext cx="7771374" cy="430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Perhatikan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gambar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berikut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CF390D0-4EAD-4D89-983C-96E39DE47A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03" t="34469" r="29403" b="18211"/>
            <a:stretch/>
          </p:blipFill>
          <p:spPr>
            <a:xfrm>
              <a:off x="1749055" y="2187014"/>
              <a:ext cx="4748124" cy="306652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644770" y="5063021"/>
            <a:ext cx="7092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b="1" i="1" dirty="0" err="1"/>
              <a:t>dilatasi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b="1" i="1" dirty="0" err="1"/>
              <a:t>pusat</a:t>
            </a:r>
            <a:r>
              <a:rPr lang="en-US" sz="2200" b="1" i="1" dirty="0"/>
              <a:t> </a:t>
            </a:r>
            <a:r>
              <a:rPr lang="en-US" sz="2200" b="1" i="1" dirty="0" err="1"/>
              <a:t>dilatasi</a:t>
            </a:r>
            <a:r>
              <a:rPr lang="en-US" sz="2200" b="1" i="1" dirty="0"/>
              <a:t> O </a:t>
            </a:r>
            <a:r>
              <a:rPr lang="en-US" sz="2200" i="1" dirty="0" err="1"/>
              <a:t>dan</a:t>
            </a:r>
            <a:r>
              <a:rPr lang="en-US" sz="2200" i="1" dirty="0"/>
              <a:t> </a:t>
            </a:r>
            <a:r>
              <a:rPr lang="en-US" sz="2200" b="1" i="1" dirty="0" err="1"/>
              <a:t>faktor</a:t>
            </a:r>
            <a:r>
              <a:rPr lang="en-US" sz="2200" b="1" i="1" dirty="0"/>
              <a:t> </a:t>
            </a:r>
            <a:r>
              <a:rPr lang="en-US" sz="2200" b="1" i="1" dirty="0" err="1"/>
              <a:t>skala</a:t>
            </a:r>
            <a:r>
              <a:rPr lang="en-US" sz="2200" b="1" i="1" dirty="0"/>
              <a:t> k, </a:t>
            </a:r>
            <a:r>
              <a:rPr lang="en-US" sz="2200" dirty="0" err="1"/>
              <a:t>dengan</a:t>
            </a:r>
            <a:r>
              <a:rPr lang="en-US" sz="2200" dirty="0"/>
              <a:t> k </a:t>
            </a:r>
            <a:r>
              <a:rPr lang="en-US" sz="2200" dirty="0" err="1"/>
              <a:t>positif</a:t>
            </a:r>
            <a:r>
              <a:rPr lang="en-US" sz="2200" dirty="0"/>
              <a:t> </a:t>
            </a:r>
            <a:r>
              <a:rPr lang="en-US" sz="2200" dirty="0" err="1"/>
              <a:t>maupun</a:t>
            </a:r>
            <a:r>
              <a:rPr lang="en-US" sz="2200" dirty="0"/>
              <a:t> </a:t>
            </a:r>
            <a:r>
              <a:rPr lang="en-US" sz="2200" dirty="0" err="1"/>
              <a:t>negatif</a:t>
            </a:r>
            <a:r>
              <a:rPr lang="en-US" sz="2200" dirty="0"/>
              <a:t>, </a:t>
            </a:r>
            <a:r>
              <a:rPr lang="en-US" sz="2200" dirty="0" err="1"/>
              <a:t>berlaku</a:t>
            </a:r>
            <a:r>
              <a:rPr lang="en-US" sz="2200" dirty="0"/>
              <a:t> </a:t>
            </a:r>
            <a:r>
              <a:rPr lang="en-US" sz="2200" dirty="0" err="1"/>
              <a:t>rumus</a:t>
            </a:r>
            <a:r>
              <a:rPr lang="en-US" sz="2200" dirty="0"/>
              <a:t> </a:t>
            </a:r>
            <a:r>
              <a:rPr lang="en-US" sz="2200" dirty="0" err="1"/>
              <a:t>berikut</a:t>
            </a:r>
            <a:r>
              <a:rPr lang="en-US" sz="2200" dirty="0"/>
              <a:t>:</a:t>
            </a:r>
          </a:p>
          <a:p>
            <a:pPr algn="ctr"/>
            <a:r>
              <a:rPr lang="en-US" sz="2200" b="1" dirty="0"/>
              <a:t>P(a, b) </a:t>
            </a:r>
            <a:r>
              <a:rPr lang="en-US" sz="2200" b="1" u="sng" baseline="30000" dirty="0"/>
              <a:t>[O, k]</a:t>
            </a:r>
            <a:r>
              <a:rPr lang="en-US" sz="2200" b="1" u="sng" dirty="0"/>
              <a:t> </a:t>
            </a:r>
            <a:r>
              <a:rPr lang="en-US" sz="2200" b="1" dirty="0"/>
              <a:t>P’ (a x k, b x k).</a:t>
            </a:r>
            <a:endParaRPr lang="en-US" sz="2200" b="1" u="sng" baseline="30000" dirty="0"/>
          </a:p>
        </p:txBody>
      </p:sp>
    </p:spTree>
    <p:extLst>
      <p:ext uri="{BB962C8B-B14F-4D97-AF65-F5344CB8AC3E}">
        <p14:creationId xmlns:p14="http://schemas.microsoft.com/office/powerpoint/2010/main" val="32195418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711329-0898-447B-A9BB-516CFA506198}"/>
              </a:ext>
            </a:extLst>
          </p:cNvPr>
          <p:cNvGrpSpPr/>
          <p:nvPr/>
        </p:nvGrpSpPr>
        <p:grpSpPr>
          <a:xfrm>
            <a:off x="781544" y="2189592"/>
            <a:ext cx="7356416" cy="3217248"/>
            <a:chOff x="464968" y="1300637"/>
            <a:chExt cx="11506480" cy="503223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C2617D-7BE7-49C0-A586-52801CEE311B}"/>
                </a:ext>
              </a:extLst>
            </p:cNvPr>
            <p:cNvGrpSpPr/>
            <p:nvPr/>
          </p:nvGrpSpPr>
          <p:grpSpPr>
            <a:xfrm>
              <a:off x="485158" y="1300637"/>
              <a:ext cx="11486290" cy="2981781"/>
              <a:chOff x="485158" y="1300637"/>
              <a:chExt cx="11486290" cy="2981781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7B669D85-D5CA-48FD-9585-D23C18903659}"/>
                  </a:ext>
                </a:extLst>
              </p:cNvPr>
              <p:cNvGrpSpPr/>
              <p:nvPr/>
            </p:nvGrpSpPr>
            <p:grpSpPr>
              <a:xfrm>
                <a:off x="485158" y="1300637"/>
                <a:ext cx="11486290" cy="2981781"/>
                <a:chOff x="905558" y="1360596"/>
                <a:chExt cx="10729098" cy="2981781"/>
              </a:xfrm>
            </p:grpSpPr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91CB8F3-4964-42BB-9C67-2E3395A680AB}"/>
                    </a:ext>
                  </a:extLst>
                </p:cNvPr>
                <p:cNvSpPr txBox="1"/>
                <p:nvPr/>
              </p:nvSpPr>
              <p:spPr>
                <a:xfrm>
                  <a:off x="905558" y="1360596"/>
                  <a:ext cx="9428530" cy="12035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200" dirty="0" err="1"/>
                    <a:t>Pada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gambar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berikut</a:t>
                  </a:r>
                  <a:r>
                    <a:rPr lang="en-US" sz="2200" dirty="0"/>
                    <a:t>, </a:t>
                  </a:r>
                  <a:r>
                    <a:rPr lang="en-US" sz="2200" i="1" dirty="0"/>
                    <a:t>OP </a:t>
                  </a:r>
                  <a:r>
                    <a:rPr lang="en-US" sz="2200" dirty="0" err="1"/>
                    <a:t>adalah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bayangan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dari</a:t>
                  </a:r>
                  <a:r>
                    <a:rPr lang="en-US" sz="2200" dirty="0"/>
                    <a:t> </a:t>
                  </a:r>
                  <a:r>
                    <a:rPr lang="en-US" sz="2200" i="1" dirty="0"/>
                    <a:t>OP </a:t>
                  </a:r>
                  <a:r>
                    <a:rPr lang="en-US" sz="2200" dirty="0" err="1"/>
                    <a:t>pada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dilatasi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dengan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pusat</a:t>
                  </a:r>
                  <a:r>
                    <a:rPr lang="en-US" sz="2200" dirty="0"/>
                    <a:t> </a:t>
                  </a:r>
                  <a:r>
                    <a:rPr lang="en-US" sz="2200" i="1" dirty="0"/>
                    <a:t>O</a:t>
                  </a:r>
                  <a:r>
                    <a:rPr lang="en-US" sz="2200" dirty="0"/>
                    <a:t>. </a:t>
                  </a:r>
                  <a:r>
                    <a:rPr lang="en-US" sz="2200" dirty="0" err="1"/>
                    <a:t>Tentukan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faktor</a:t>
                  </a:r>
                  <a:r>
                    <a:rPr lang="en-US" sz="2200" dirty="0"/>
                    <a:t> </a:t>
                  </a:r>
                  <a:r>
                    <a:rPr lang="en-US" sz="2200" dirty="0" err="1"/>
                    <a:t>skalanya</a:t>
                  </a:r>
                  <a:r>
                    <a:rPr lang="en-US" sz="2200" dirty="0"/>
                    <a:t> </a:t>
                  </a:r>
                  <a:endParaRPr lang="en-ID" sz="2200" dirty="0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C5352711-5865-4744-BA31-027ABB092FE4}"/>
                    </a:ext>
                  </a:extLst>
                </p:cNvPr>
                <p:cNvSpPr txBox="1"/>
                <p:nvPr/>
              </p:nvSpPr>
              <p:spPr>
                <a:xfrm>
                  <a:off x="909200" y="3096671"/>
                  <a:ext cx="10725456" cy="12457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1800" dirty="0" err="1">
                      <a:solidFill>
                        <a:schemeClr val="tx1"/>
                      </a:solidFill>
                    </a:rPr>
                    <a:t>Jawab</a:t>
                  </a:r>
                  <a:r>
                    <a:rPr lang="en-ID" sz="1800" dirty="0">
                      <a:solidFill>
                        <a:schemeClr val="tx1"/>
                      </a:solidFill>
                    </a:rPr>
                    <a:t>:</a:t>
                  </a:r>
                </a:p>
                <a:p>
                  <a:endParaRPr lang="en-ID" sz="1800" dirty="0">
                    <a:solidFill>
                      <a:schemeClr val="tx1"/>
                    </a:solidFill>
                  </a:endParaRPr>
                </a:p>
                <a:p>
                  <a:endParaRPr lang="en-ID" sz="1800" dirty="0"/>
                </a:p>
              </p:txBody>
            </p:sp>
          </p:grp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CB8A78F5-C532-4F8E-A13D-881DB1C914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5982" t="40814" r="22520" b="53632"/>
              <a:stretch/>
            </p:blipFill>
            <p:spPr>
              <a:xfrm>
                <a:off x="1293288" y="2614363"/>
                <a:ext cx="8612016" cy="522150"/>
              </a:xfrm>
              <a:prstGeom prst="rect">
                <a:avLst/>
              </a:prstGeom>
            </p:spPr>
          </p:pic>
        </p:grp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E9269A8-DA7F-435D-8F80-21B3FCB0F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360" t="37781" r="25632" b="33431"/>
            <a:stretch/>
          </p:blipFill>
          <p:spPr>
            <a:xfrm>
              <a:off x="464968" y="3743513"/>
              <a:ext cx="7840473" cy="2589355"/>
            </a:xfrm>
            <a:prstGeom prst="rect">
              <a:avLst/>
            </a:prstGeom>
          </p:spPr>
        </p:pic>
      </p:grpSp>
      <p:sp>
        <p:nvSpPr>
          <p:cNvPr id="38" name="Rounded Rectangle 37"/>
          <p:cNvSpPr/>
          <p:nvPr/>
        </p:nvSpPr>
        <p:spPr>
          <a:xfrm>
            <a:off x="4591538" y="5759344"/>
            <a:ext cx="3924026" cy="5125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228" tIns="37614" rIns="75228" bIns="37614" rtlCol="0" anchor="ctr"/>
          <a:lstStyle/>
          <a:p>
            <a:pPr algn="ctr"/>
            <a:r>
              <a:rPr lang="id-ID" sz="2000" b="1" dirty="0"/>
              <a:t>Kerjakan Latihan </a:t>
            </a:r>
            <a:r>
              <a:rPr lang="en-US" sz="2000" b="1" dirty="0"/>
              <a:t>8</a:t>
            </a:r>
            <a:r>
              <a:rPr lang="id-ID" sz="2000" b="1" dirty="0"/>
              <a:t> halaman </a:t>
            </a:r>
            <a:r>
              <a:rPr lang="en-US" sz="2000" b="1" dirty="0"/>
              <a:t>139</a:t>
            </a:r>
            <a:endParaRPr lang="id-ID" sz="2000" b="1" dirty="0"/>
          </a:p>
        </p:txBody>
      </p:sp>
    </p:spTree>
    <p:extLst>
      <p:ext uri="{BB962C8B-B14F-4D97-AF65-F5344CB8AC3E}">
        <p14:creationId xmlns:p14="http://schemas.microsoft.com/office/powerpoint/2010/main" val="18417451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84809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3436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Dilatasi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dengan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Pusat</a:t>
            </a:r>
            <a:r>
              <a:rPr lang="en-US" sz="2400" b="1" dirty="0">
                <a:solidFill>
                  <a:schemeClr val="bg1"/>
                </a:solidFill>
              </a:rPr>
              <a:t> S(x, y)</a:t>
            </a: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409437" y="1838323"/>
            <a:ext cx="7834971" cy="44335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011086-6B74-485F-895B-D60F967D8F58}"/>
              </a:ext>
            </a:extLst>
          </p:cNvPr>
          <p:cNvGrpSpPr/>
          <p:nvPr/>
        </p:nvGrpSpPr>
        <p:grpSpPr>
          <a:xfrm>
            <a:off x="619009" y="1914773"/>
            <a:ext cx="6526480" cy="3149621"/>
            <a:chOff x="150939" y="1602549"/>
            <a:chExt cx="7771375" cy="37503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000314-8AB0-4AD8-BF0C-F9739596BB00}"/>
                </a:ext>
              </a:extLst>
            </p:cNvPr>
            <p:cNvSpPr/>
            <p:nvPr/>
          </p:nvSpPr>
          <p:spPr>
            <a:xfrm>
              <a:off x="150939" y="1602549"/>
              <a:ext cx="7771375" cy="4308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lIns="91432" tIns="45716" rIns="91432" bIns="45716">
              <a:spAutoFit/>
            </a:bodyPr>
            <a:lstStyle/>
            <a:p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Perhatikan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gambar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en-US" sz="2200" dirty="0" err="1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berikut</a:t>
              </a:r>
              <a:r>
                <a:rPr lang="en-US" sz="22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E677AD3-8BB5-48D9-91C4-3C3F9288F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403" t="19637" r="29403" b="27342"/>
            <a:stretch/>
          </p:blipFill>
          <p:spPr>
            <a:xfrm>
              <a:off x="2262297" y="2211945"/>
              <a:ext cx="4340547" cy="3141001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937840" y="5063021"/>
            <a:ext cx="70924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Pada</a:t>
            </a:r>
            <a:r>
              <a:rPr lang="en-US" sz="2200" dirty="0"/>
              <a:t> </a:t>
            </a:r>
            <a:r>
              <a:rPr lang="en-US" sz="2200" b="1" i="1" dirty="0" err="1"/>
              <a:t>dilatasi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b="1" i="1" dirty="0" err="1"/>
              <a:t>pusat</a:t>
            </a:r>
            <a:r>
              <a:rPr lang="en-US" sz="2200" b="1" i="1" dirty="0"/>
              <a:t> S (x, y)</a:t>
            </a:r>
            <a:r>
              <a:rPr lang="en-US" sz="2200" dirty="0"/>
              <a:t> </a:t>
            </a:r>
            <a:r>
              <a:rPr lang="en-US" sz="2200" dirty="0" err="1"/>
              <a:t>dan</a:t>
            </a:r>
            <a:r>
              <a:rPr lang="en-US" sz="2200" dirty="0"/>
              <a:t> </a:t>
            </a:r>
            <a:r>
              <a:rPr lang="en-US" sz="2200" b="1" i="1" dirty="0" err="1"/>
              <a:t>faktor</a:t>
            </a:r>
            <a:r>
              <a:rPr lang="en-US" sz="2200" b="1" i="1" dirty="0"/>
              <a:t> </a:t>
            </a:r>
            <a:r>
              <a:rPr lang="en-US" sz="2200" b="1" i="1" dirty="0" err="1"/>
              <a:t>skala</a:t>
            </a:r>
            <a:r>
              <a:rPr lang="en-US" sz="2200" b="1" i="1" dirty="0"/>
              <a:t> k, </a:t>
            </a:r>
            <a:r>
              <a:rPr lang="en-US" sz="2200" i="1" dirty="0"/>
              <a:t>(</a:t>
            </a:r>
            <a:r>
              <a:rPr lang="en-US" sz="2200" i="1" dirty="0" err="1"/>
              <a:t>positif</a:t>
            </a:r>
            <a:r>
              <a:rPr lang="en-US" sz="2200" i="1" dirty="0"/>
              <a:t> </a:t>
            </a:r>
            <a:r>
              <a:rPr lang="en-US" sz="2200" i="1" dirty="0" err="1"/>
              <a:t>maupun</a:t>
            </a:r>
            <a:r>
              <a:rPr lang="en-US" sz="2200" i="1" dirty="0"/>
              <a:t> </a:t>
            </a:r>
            <a:r>
              <a:rPr lang="en-US" sz="2200" i="1" dirty="0" err="1"/>
              <a:t>negatif</a:t>
            </a:r>
            <a:r>
              <a:rPr lang="en-US" sz="2200" i="1" dirty="0"/>
              <a:t>), </a:t>
            </a:r>
            <a:r>
              <a:rPr lang="en-US" sz="2200" dirty="0" err="1"/>
              <a:t>berlaku</a:t>
            </a:r>
            <a:r>
              <a:rPr lang="en-US" sz="2200" dirty="0"/>
              <a:t> </a:t>
            </a:r>
            <a:r>
              <a:rPr lang="en-US" sz="2200" dirty="0" err="1"/>
              <a:t>rumus</a:t>
            </a:r>
            <a:r>
              <a:rPr lang="en-US" sz="2200" dirty="0"/>
              <a:t> </a:t>
            </a:r>
            <a:r>
              <a:rPr lang="en-US" sz="2200" dirty="0" err="1"/>
              <a:t>berikut</a:t>
            </a:r>
            <a:r>
              <a:rPr lang="en-US" sz="2200" dirty="0"/>
              <a:t>:</a:t>
            </a:r>
          </a:p>
          <a:p>
            <a:pPr algn="ctr"/>
            <a:r>
              <a:rPr lang="en-US" sz="2200" b="1" i="1" dirty="0"/>
              <a:t>P(a, b) </a:t>
            </a:r>
            <a:r>
              <a:rPr lang="en-US" sz="2200" b="1" u="sng" baseline="30000" dirty="0"/>
              <a:t>[S(x,</a:t>
            </a:r>
            <a:r>
              <a:rPr lang="en-US" sz="2200" b="1" u="sng" dirty="0"/>
              <a:t> </a:t>
            </a:r>
            <a:r>
              <a:rPr lang="en-US" sz="2200" b="1" u="sng" baseline="30000" dirty="0"/>
              <a:t>y), k] </a:t>
            </a:r>
            <a:r>
              <a:rPr lang="en-US" sz="2200" b="1" i="1" dirty="0"/>
              <a:t>P’ (k(a – x) + x, k(b – y) + y).</a:t>
            </a:r>
            <a:endParaRPr lang="en-US" sz="2200" b="1" i="1" u="sng" baseline="30000" dirty="0"/>
          </a:p>
        </p:txBody>
      </p:sp>
    </p:spTree>
    <p:extLst>
      <p:ext uri="{BB962C8B-B14F-4D97-AF65-F5344CB8AC3E}">
        <p14:creationId xmlns:p14="http://schemas.microsoft.com/office/powerpoint/2010/main" val="13047424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 marL="180000">
              <a:defRPr/>
            </a:pPr>
            <a:r>
              <a:rPr lang="en-US" sz="2800" b="1" dirty="0"/>
              <a:t>4.4 DILATASI (PERKALIAN)</a:t>
            </a:r>
            <a:endParaRPr lang="id-ID" sz="2800" b="1" dirty="0"/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39D90DF-F33C-4D5F-B8E2-2FA4A813A245}"/>
              </a:ext>
            </a:extLst>
          </p:cNvPr>
          <p:cNvGrpSpPr/>
          <p:nvPr/>
        </p:nvGrpSpPr>
        <p:grpSpPr>
          <a:xfrm>
            <a:off x="781539" y="2313417"/>
            <a:ext cx="9604680" cy="2649124"/>
            <a:chOff x="446426" y="1917158"/>
            <a:chExt cx="11486290" cy="316810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446426" y="1917158"/>
              <a:ext cx="11486290" cy="1500204"/>
              <a:chOff x="905558" y="1360596"/>
              <a:chExt cx="10729098" cy="150020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1CB8F3-4964-42BB-9C67-2E3395A680AB}"/>
                  </a:ext>
                </a:extLst>
              </p:cNvPr>
              <p:cNvSpPr txBox="1"/>
              <p:nvPr/>
            </p:nvSpPr>
            <p:spPr>
              <a:xfrm>
                <a:off x="905558" y="1360596"/>
                <a:ext cx="942853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v-SE" sz="2200" dirty="0"/>
                  <a:t>Tentukan bayangan titik </a:t>
                </a:r>
                <a:r>
                  <a:rPr lang="sv-SE" sz="2200" i="1" dirty="0"/>
                  <a:t>P</a:t>
                </a:r>
                <a:r>
                  <a:rPr lang="sv-SE" sz="2200" dirty="0"/>
                  <a:t>(8, 5) oleh dilatasi [</a:t>
                </a:r>
                <a:r>
                  <a:rPr lang="sv-SE" sz="2200" i="1" dirty="0"/>
                  <a:t>S</a:t>
                </a:r>
                <a:r>
                  <a:rPr lang="sv-SE" sz="2200" dirty="0"/>
                  <a:t>(6, 9), 2]. </a:t>
                </a:r>
                <a:endParaRPr lang="en-ID" sz="2200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352711-5865-4744-BA31-027ABB092FE4}"/>
                  </a:ext>
                </a:extLst>
              </p:cNvPr>
              <p:cNvSpPr txBox="1"/>
              <p:nvPr/>
            </p:nvSpPr>
            <p:spPr>
              <a:xfrm>
                <a:off x="909201" y="1752804"/>
                <a:ext cx="1072545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200" dirty="0" err="1">
                    <a:solidFill>
                      <a:schemeClr val="tx1"/>
                    </a:solidFill>
                  </a:rPr>
                  <a:t>Jawab</a:t>
                </a:r>
                <a:r>
                  <a:rPr lang="en-ID" sz="2200" dirty="0">
                    <a:solidFill>
                      <a:schemeClr val="tx1"/>
                    </a:solidFill>
                  </a:rPr>
                  <a:t>:</a:t>
                </a:r>
              </a:p>
              <a:p>
                <a:endParaRPr lang="en-ID" sz="2200" dirty="0">
                  <a:solidFill>
                    <a:schemeClr val="tx1"/>
                  </a:solidFill>
                </a:endParaRPr>
              </a:p>
              <a:p>
                <a:endParaRPr lang="en-ID" sz="2200" dirty="0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325C0EC-9D03-4B06-9F67-B2872931C8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515" t="37228" r="22520" b="39796"/>
            <a:stretch/>
          </p:blipFill>
          <p:spPr>
            <a:xfrm>
              <a:off x="589918" y="3096338"/>
              <a:ext cx="8001000" cy="19889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75674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38070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Pengertian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Transiasi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71337" y="1888405"/>
            <a:ext cx="8397159" cy="4395136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sp>
        <p:nvSpPr>
          <p:cNvPr id="4" name="Rectangle 3"/>
          <p:cNvSpPr/>
          <p:nvPr/>
        </p:nvSpPr>
        <p:spPr>
          <a:xfrm>
            <a:off x="490296" y="1979960"/>
            <a:ext cx="81779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D" sz="2000" dirty="0">
                <a:solidFill>
                  <a:srgbClr val="000000"/>
                </a:solidFill>
                <a:latin typeface="Calibri (Body)"/>
              </a:rPr>
              <a:t>Perhatikan gambar berikut.</a:t>
            </a:r>
            <a:endParaRPr lang="id-ID" sz="2000" dirty="0">
              <a:solidFill>
                <a:srgbClr val="000000"/>
              </a:solidFill>
              <a:latin typeface="Calibri (Body)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73AD0E-E27C-4088-90B6-CD03CC5646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75" t="20856" r="29404" b="47307"/>
          <a:stretch/>
        </p:blipFill>
        <p:spPr>
          <a:xfrm>
            <a:off x="475610" y="2786785"/>
            <a:ext cx="3267206" cy="14834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C2E17AE-9133-4909-8EB2-88B2C05A47CB}"/>
              </a:ext>
            </a:extLst>
          </p:cNvPr>
          <p:cNvSpPr/>
          <p:nvPr/>
        </p:nvSpPr>
        <p:spPr>
          <a:xfrm>
            <a:off x="3826362" y="2406589"/>
            <a:ext cx="4909610" cy="230831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lIns="91432" tIns="45716" rIns="91432" bIns="45716">
            <a:spAutoFit/>
          </a:bodyPr>
          <a:lstStyle/>
          <a:p>
            <a:r>
              <a:rPr lang="en-ID" sz="1800" dirty="0">
                <a:solidFill>
                  <a:srgbClr val="000000"/>
                </a:solidFill>
              </a:rPr>
              <a:t>Pada </a:t>
            </a:r>
            <a:r>
              <a:rPr lang="en-ID" sz="1800" dirty="0" err="1">
                <a:solidFill>
                  <a:srgbClr val="000000"/>
                </a:solidFill>
              </a:rPr>
              <a:t>translasi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tersebut</a:t>
            </a:r>
            <a:r>
              <a:rPr lang="en-ID" sz="1800" dirty="0">
                <a:solidFill>
                  <a:srgbClr val="000000"/>
                </a:solidFill>
              </a:rPr>
              <a:t>, </a:t>
            </a:r>
            <a:r>
              <a:rPr lang="en-ID" sz="1800" dirty="0" err="1">
                <a:solidFill>
                  <a:srgbClr val="000000"/>
                </a:solidFill>
              </a:rPr>
              <a:t>diperoleh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hubungan-hubungan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berikut</a:t>
            </a:r>
            <a:r>
              <a:rPr lang="en-ID" sz="1800" dirty="0">
                <a:solidFill>
                  <a:srgbClr val="000000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800" i="1" dirty="0">
                <a:solidFill>
                  <a:srgbClr val="000000"/>
                </a:solidFill>
              </a:rPr>
              <a:t>AB </a:t>
            </a:r>
            <a:r>
              <a:rPr lang="en-ID" sz="1800" dirty="0">
                <a:solidFill>
                  <a:srgbClr val="000000"/>
                </a:solidFill>
              </a:rPr>
              <a:t>→ </a:t>
            </a:r>
            <a:r>
              <a:rPr lang="en-ID" sz="1800" i="1" dirty="0">
                <a:solidFill>
                  <a:srgbClr val="000000"/>
                </a:solidFill>
              </a:rPr>
              <a:t>A’B’ </a:t>
            </a:r>
            <a:r>
              <a:rPr lang="en-ID" sz="1800" dirty="0">
                <a:solidFill>
                  <a:srgbClr val="000000"/>
                </a:solidFill>
              </a:rPr>
              <a:t>(</a:t>
            </a:r>
            <a:r>
              <a:rPr lang="en-ID" sz="1800" dirty="0" err="1">
                <a:solidFill>
                  <a:srgbClr val="000000"/>
                </a:solidFill>
              </a:rPr>
              <a:t>dibaca</a:t>
            </a:r>
            <a:r>
              <a:rPr lang="en-ID" sz="1800" dirty="0">
                <a:solidFill>
                  <a:srgbClr val="000000"/>
                </a:solidFill>
              </a:rPr>
              <a:t>: </a:t>
            </a:r>
            <a:r>
              <a:rPr lang="en-ID" sz="1800" i="1" dirty="0">
                <a:solidFill>
                  <a:srgbClr val="000000"/>
                </a:solidFill>
              </a:rPr>
              <a:t>AB </a:t>
            </a:r>
            <a:r>
              <a:rPr lang="en-ID" sz="1800" i="1" dirty="0" err="1">
                <a:solidFill>
                  <a:srgbClr val="000000"/>
                </a:solidFill>
              </a:rPr>
              <a:t>menempati</a:t>
            </a:r>
            <a:r>
              <a:rPr lang="en-ID" sz="1800" i="1" dirty="0">
                <a:solidFill>
                  <a:srgbClr val="000000"/>
                </a:solidFill>
              </a:rPr>
              <a:t> A’B’</a:t>
            </a:r>
            <a:r>
              <a:rPr lang="en-ID" sz="1800" dirty="0">
                <a:solidFill>
                  <a:srgbClr val="000000"/>
                </a:solidFill>
              </a:rPr>
              <a:t>), </a:t>
            </a:r>
            <a:r>
              <a:rPr lang="en-ID" sz="1800" dirty="0" err="1">
                <a:solidFill>
                  <a:srgbClr val="000000"/>
                </a:solidFill>
              </a:rPr>
              <a:t>maka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i="1" dirty="0">
                <a:solidFill>
                  <a:srgbClr val="000000"/>
                </a:solidFill>
              </a:rPr>
              <a:t>AB </a:t>
            </a:r>
            <a:r>
              <a:rPr lang="en-ID" sz="1800" dirty="0">
                <a:solidFill>
                  <a:srgbClr val="000000"/>
                </a:solidFill>
              </a:rPr>
              <a:t>= </a:t>
            </a:r>
            <a:r>
              <a:rPr lang="en-ID" sz="1800" i="1" dirty="0">
                <a:solidFill>
                  <a:srgbClr val="000000"/>
                </a:solidFill>
              </a:rPr>
              <a:t>A’B’ </a:t>
            </a:r>
            <a:r>
              <a:rPr lang="en-ID" sz="1800" dirty="0">
                <a:solidFill>
                  <a:srgbClr val="000000"/>
                </a:solidFill>
              </a:rPr>
              <a:t>dan </a:t>
            </a:r>
            <a:r>
              <a:rPr lang="en-ID" sz="1800" i="1" dirty="0">
                <a:solidFill>
                  <a:srgbClr val="000000"/>
                </a:solidFill>
              </a:rPr>
              <a:t>AB </a:t>
            </a:r>
            <a:r>
              <a:rPr lang="en-ID" sz="1800" dirty="0">
                <a:solidFill>
                  <a:srgbClr val="000000"/>
                </a:solidFill>
              </a:rPr>
              <a:t>// </a:t>
            </a:r>
            <a:r>
              <a:rPr lang="en-ID" sz="1800" i="1" dirty="0">
                <a:solidFill>
                  <a:srgbClr val="000000"/>
                </a:solidFill>
              </a:rPr>
              <a:t>A’B’</a:t>
            </a:r>
            <a:r>
              <a:rPr lang="en-ID" sz="1800" dirty="0">
                <a:solidFill>
                  <a:srgbClr val="00000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800" i="1" dirty="0">
                <a:solidFill>
                  <a:srgbClr val="000000"/>
                </a:solidFill>
              </a:rPr>
              <a:t>AD </a:t>
            </a:r>
            <a:r>
              <a:rPr lang="it-IT" sz="1800" dirty="0">
                <a:solidFill>
                  <a:srgbClr val="000000"/>
                </a:solidFill>
              </a:rPr>
              <a:t>→ </a:t>
            </a:r>
            <a:r>
              <a:rPr lang="it-IT" sz="1800" i="1" dirty="0">
                <a:solidFill>
                  <a:srgbClr val="000000"/>
                </a:solidFill>
              </a:rPr>
              <a:t>A’D </a:t>
            </a:r>
            <a:r>
              <a:rPr lang="it-IT" sz="1800" dirty="0">
                <a:solidFill>
                  <a:srgbClr val="000000"/>
                </a:solidFill>
              </a:rPr>
              <a:t>, maka </a:t>
            </a:r>
            <a:r>
              <a:rPr lang="it-IT" sz="1800" i="1" dirty="0">
                <a:solidFill>
                  <a:srgbClr val="000000"/>
                </a:solidFill>
              </a:rPr>
              <a:t>AD </a:t>
            </a:r>
            <a:r>
              <a:rPr lang="it-IT" sz="1800" dirty="0">
                <a:solidFill>
                  <a:srgbClr val="000000"/>
                </a:solidFill>
              </a:rPr>
              <a:t>= </a:t>
            </a:r>
            <a:r>
              <a:rPr lang="it-IT" sz="1800" i="1" dirty="0">
                <a:solidFill>
                  <a:srgbClr val="000000"/>
                </a:solidFill>
              </a:rPr>
              <a:t>A’D’ </a:t>
            </a:r>
            <a:r>
              <a:rPr lang="it-IT" sz="1800" dirty="0">
                <a:solidFill>
                  <a:srgbClr val="000000"/>
                </a:solidFill>
              </a:rPr>
              <a:t>dan </a:t>
            </a:r>
            <a:r>
              <a:rPr lang="it-IT" sz="1800" i="1" dirty="0">
                <a:solidFill>
                  <a:srgbClr val="000000"/>
                </a:solidFill>
              </a:rPr>
              <a:t>AD </a:t>
            </a:r>
            <a:r>
              <a:rPr lang="it-IT" sz="1800" dirty="0">
                <a:solidFill>
                  <a:srgbClr val="000000"/>
                </a:solidFill>
              </a:rPr>
              <a:t>// </a:t>
            </a:r>
            <a:r>
              <a:rPr lang="it-IT" sz="1800" i="1" dirty="0">
                <a:solidFill>
                  <a:srgbClr val="000000"/>
                </a:solidFill>
              </a:rPr>
              <a:t>A’D’</a:t>
            </a:r>
            <a:r>
              <a:rPr lang="it-IT" sz="1800" dirty="0">
                <a:solidFill>
                  <a:srgbClr val="00000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D" sz="1800" dirty="0" err="1">
                <a:solidFill>
                  <a:srgbClr val="000000"/>
                </a:solidFill>
              </a:rPr>
              <a:t>Segi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empat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i="1" dirty="0">
                <a:solidFill>
                  <a:srgbClr val="000000"/>
                </a:solidFill>
              </a:rPr>
              <a:t>ABCD </a:t>
            </a:r>
            <a:r>
              <a:rPr lang="en-ID" sz="1800" dirty="0">
                <a:solidFill>
                  <a:srgbClr val="000000"/>
                </a:solidFill>
              </a:rPr>
              <a:t>→ </a:t>
            </a:r>
            <a:r>
              <a:rPr lang="en-ID" sz="1800" dirty="0" err="1">
                <a:solidFill>
                  <a:srgbClr val="000000"/>
                </a:solidFill>
              </a:rPr>
              <a:t>segi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empat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i="1" dirty="0">
                <a:solidFill>
                  <a:srgbClr val="000000"/>
                </a:solidFill>
              </a:rPr>
              <a:t>A’B’C’D </a:t>
            </a:r>
            <a:r>
              <a:rPr lang="en-ID" sz="1800" dirty="0">
                <a:solidFill>
                  <a:srgbClr val="000000"/>
                </a:solidFill>
              </a:rPr>
              <a:t>, </a:t>
            </a:r>
            <a:r>
              <a:rPr lang="en-ID" sz="1800" dirty="0" err="1">
                <a:solidFill>
                  <a:srgbClr val="000000"/>
                </a:solidFill>
              </a:rPr>
              <a:t>maka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segi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empat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i="1" dirty="0">
                <a:solidFill>
                  <a:srgbClr val="000000"/>
                </a:solidFill>
              </a:rPr>
              <a:t>ABCD </a:t>
            </a:r>
            <a:r>
              <a:rPr lang="en-ID" sz="1800" b="1" i="1" dirty="0" err="1">
                <a:solidFill>
                  <a:srgbClr val="000000"/>
                </a:solidFill>
              </a:rPr>
              <a:t>kongruen</a:t>
            </a:r>
            <a:r>
              <a:rPr lang="en-ID" sz="1800" b="1" i="1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atau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b="1" i="1" dirty="0" err="1">
                <a:solidFill>
                  <a:srgbClr val="000000"/>
                </a:solidFill>
              </a:rPr>
              <a:t>sama</a:t>
            </a:r>
            <a:r>
              <a:rPr lang="en-ID" sz="1800" b="1" i="1" dirty="0">
                <a:solidFill>
                  <a:srgbClr val="000000"/>
                </a:solidFill>
              </a:rPr>
              <a:t> dan </a:t>
            </a:r>
            <a:r>
              <a:rPr lang="en-ID" sz="1800" b="1" i="1" dirty="0" err="1">
                <a:solidFill>
                  <a:srgbClr val="000000"/>
                </a:solidFill>
              </a:rPr>
              <a:t>sebangun</a:t>
            </a:r>
            <a:r>
              <a:rPr lang="en-ID" sz="1800" b="1" i="1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dengan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segi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dirty="0" err="1">
                <a:solidFill>
                  <a:srgbClr val="000000"/>
                </a:solidFill>
              </a:rPr>
              <a:t>empat</a:t>
            </a:r>
            <a:r>
              <a:rPr lang="en-ID" sz="1800" dirty="0">
                <a:solidFill>
                  <a:srgbClr val="000000"/>
                </a:solidFill>
              </a:rPr>
              <a:t> </a:t>
            </a:r>
            <a:r>
              <a:rPr lang="en-ID" sz="1800" i="1" dirty="0">
                <a:solidFill>
                  <a:srgbClr val="000000"/>
                </a:solidFill>
              </a:rPr>
              <a:t>A’B’C’D </a:t>
            </a:r>
            <a:r>
              <a:rPr lang="en-ID" sz="1800" dirty="0">
                <a:solidFill>
                  <a:srgbClr val="000000"/>
                </a:solidFill>
              </a:rPr>
              <a:t>. </a:t>
            </a:r>
            <a:endParaRPr lang="id-ID" sz="18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2921" y="5046893"/>
            <a:ext cx="6700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 err="1"/>
              <a:t>Translasi</a:t>
            </a:r>
            <a:r>
              <a:rPr lang="en-US" sz="1800" b="1" i="1" dirty="0"/>
              <a:t> (</a:t>
            </a:r>
            <a:r>
              <a:rPr lang="en-US" sz="1800" b="1" i="1" dirty="0" err="1"/>
              <a:t>pergeseran</a:t>
            </a:r>
            <a:r>
              <a:rPr lang="en-US" sz="1800" b="1" i="1" dirty="0"/>
              <a:t>)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perpindahan</a:t>
            </a:r>
            <a:r>
              <a:rPr lang="en-US" sz="1800" dirty="0"/>
              <a:t> </a:t>
            </a:r>
            <a:r>
              <a:rPr lang="en-US" sz="1800" dirty="0" err="1"/>
              <a:t>semua</a:t>
            </a:r>
            <a:r>
              <a:rPr lang="en-US" sz="1800" dirty="0"/>
              <a:t> </a:t>
            </a:r>
            <a:r>
              <a:rPr lang="en-US" sz="1800" dirty="0" err="1"/>
              <a:t>titik</a:t>
            </a:r>
            <a:r>
              <a:rPr lang="en-US" sz="1800" dirty="0"/>
              <a:t> </a:t>
            </a:r>
            <a:r>
              <a:rPr lang="en-US" sz="1800" dirty="0" err="1"/>
              <a:t>pada</a:t>
            </a:r>
            <a:r>
              <a:rPr lang="en-US" sz="1800" dirty="0"/>
              <a:t>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bodang</a:t>
            </a:r>
            <a:r>
              <a:rPr lang="en-US" sz="1800" dirty="0"/>
              <a:t> (</a:t>
            </a:r>
            <a:r>
              <a:rPr lang="en-US" sz="1800" dirty="0" err="1"/>
              <a:t>datar</a:t>
            </a:r>
            <a:r>
              <a:rPr lang="en-US" sz="1800" dirty="0"/>
              <a:t>) </a:t>
            </a:r>
            <a:r>
              <a:rPr lang="en-US" sz="1800" b="1" i="1" dirty="0" err="1"/>
              <a:t>dengan</a:t>
            </a:r>
            <a:r>
              <a:rPr lang="en-US" sz="1800" b="1" i="1" dirty="0"/>
              <a:t> </a:t>
            </a:r>
            <a:r>
              <a:rPr lang="en-US" sz="1800" b="1" i="1" dirty="0" err="1"/>
              <a:t>jarak</a:t>
            </a:r>
            <a:r>
              <a:rPr lang="en-US" sz="1800" b="1" i="1" dirty="0"/>
              <a:t> (</a:t>
            </a:r>
            <a:r>
              <a:rPr lang="en-US" sz="1800" b="1" i="1" dirty="0" err="1"/>
              <a:t>besar</a:t>
            </a:r>
            <a:r>
              <a:rPr lang="en-US" sz="1800" b="1" i="1" dirty="0"/>
              <a:t>) </a:t>
            </a:r>
            <a:r>
              <a:rPr lang="en-US" sz="1800" dirty="0" err="1"/>
              <a:t>dan</a:t>
            </a:r>
            <a:r>
              <a:rPr lang="en-US" sz="1800" b="1" i="1" dirty="0"/>
              <a:t> </a:t>
            </a:r>
            <a:r>
              <a:rPr lang="en-US" sz="1800" b="1" i="1" dirty="0" err="1"/>
              <a:t>arah</a:t>
            </a:r>
            <a:r>
              <a:rPr lang="en-US" sz="1800" b="1" i="1" dirty="0"/>
              <a:t> </a:t>
            </a:r>
            <a:r>
              <a:rPr lang="en-US" sz="1800" dirty="0"/>
              <a:t>yang</a:t>
            </a:r>
            <a:r>
              <a:rPr lang="en-US" sz="1800" b="1" i="1" dirty="0"/>
              <a:t> </a:t>
            </a:r>
            <a:r>
              <a:rPr lang="en-US" sz="1800" b="1" i="1" dirty="0" err="1"/>
              <a:t>sama</a:t>
            </a:r>
            <a:r>
              <a:rPr lang="en-US" sz="1800" dirty="0"/>
              <a:t>. </a:t>
            </a:r>
            <a:r>
              <a:rPr lang="en-US" sz="1800" dirty="0" err="1"/>
              <a:t>Suatu</a:t>
            </a:r>
            <a:r>
              <a:rPr lang="en-US" sz="1800" dirty="0"/>
              <a:t> </a:t>
            </a:r>
            <a:r>
              <a:rPr lang="en-US" sz="1800" dirty="0" err="1"/>
              <a:t>translasi</a:t>
            </a:r>
            <a:r>
              <a:rPr lang="en-US" sz="1800" dirty="0"/>
              <a:t> </a:t>
            </a:r>
            <a:r>
              <a:rPr lang="en-US" sz="1800" dirty="0" err="1"/>
              <a:t>dapat</a:t>
            </a:r>
            <a:r>
              <a:rPr lang="en-US" sz="1800" dirty="0"/>
              <a:t> </a:t>
            </a:r>
            <a:r>
              <a:rPr lang="en-US" sz="1800" b="1" i="1" dirty="0" err="1"/>
              <a:t>diwakili</a:t>
            </a:r>
            <a:r>
              <a:rPr lang="en-US" sz="1800" dirty="0"/>
              <a:t> </a:t>
            </a:r>
            <a:r>
              <a:rPr lang="en-US" sz="1800" dirty="0" err="1"/>
              <a:t>oleh</a:t>
            </a:r>
            <a:r>
              <a:rPr lang="en-US" sz="1800" dirty="0"/>
              <a:t> </a:t>
            </a:r>
            <a:r>
              <a:rPr lang="en-US" sz="1800" dirty="0" err="1"/>
              <a:t>sebuah</a:t>
            </a:r>
            <a:r>
              <a:rPr lang="en-US" sz="1800" dirty="0"/>
              <a:t> </a:t>
            </a:r>
            <a:r>
              <a:rPr lang="en-US" sz="1800" b="1" i="1" dirty="0" err="1"/>
              <a:t>ruas</a:t>
            </a:r>
            <a:r>
              <a:rPr lang="en-US" sz="1800" b="1" i="1" dirty="0"/>
              <a:t> </a:t>
            </a:r>
            <a:r>
              <a:rPr lang="en-US" sz="1800" b="1" i="1" dirty="0" err="1"/>
              <a:t>garis</a:t>
            </a:r>
            <a:r>
              <a:rPr lang="en-US" sz="1800" b="1" i="1" dirty="0"/>
              <a:t> </a:t>
            </a:r>
            <a:r>
              <a:rPr lang="en-US" sz="1800" b="1" i="1" dirty="0" err="1"/>
              <a:t>berarah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388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4" grpId="0"/>
      <p:bldP spid="11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669D85-D5CA-48FD-9585-D23C18903659}"/>
              </a:ext>
            </a:extLst>
          </p:cNvPr>
          <p:cNvGrpSpPr/>
          <p:nvPr/>
        </p:nvGrpSpPr>
        <p:grpSpPr>
          <a:xfrm>
            <a:off x="653935" y="2291479"/>
            <a:ext cx="7817271" cy="2810926"/>
            <a:chOff x="969016" y="1962354"/>
            <a:chExt cx="9628643" cy="34622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91CB8F3-4964-42BB-9C67-2E3395A680AB}"/>
                    </a:ext>
                  </a:extLst>
                </p:cNvPr>
                <p:cNvSpPr txBox="1"/>
                <p:nvPr/>
              </p:nvSpPr>
              <p:spPr>
                <a:xfrm>
                  <a:off x="1016994" y="1962354"/>
                  <a:ext cx="8284050" cy="1326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d-ID" sz="1600" dirty="0">
                      <a:solidFill>
                        <a:schemeClr val="tx1"/>
                      </a:solidFill>
                    </a:rPr>
                    <a:t>Gambarlah persegi panjang </a:t>
                  </a:r>
                  <a:r>
                    <a:rPr lang="id-ID" sz="1600" i="1" dirty="0">
                      <a:solidFill>
                        <a:schemeClr val="tx1"/>
                      </a:solidFill>
                    </a:rPr>
                    <a:t>EFGH</a:t>
                  </a:r>
                  <a:r>
                    <a:rPr lang="id-ID" sz="1600" dirty="0">
                      <a:solidFill>
                        <a:schemeClr val="tx1"/>
                      </a:solidFill>
                    </a:rPr>
                    <a:t> dan bayangannya pada translasi (pergeseran) yang</a:t>
                  </a:r>
                  <a:r>
                    <a:rPr lang="en-ID" sz="1600" dirty="0">
                      <a:solidFill>
                        <a:schemeClr val="tx1"/>
                      </a:solidFill>
                    </a:rPr>
                    <a:t> </a:t>
                  </a:r>
                  <a:r>
                    <a:rPr lang="id-ID" sz="1600" dirty="0">
                      <a:solidFill>
                        <a:schemeClr val="tx1"/>
                      </a:solidFill>
                    </a:rPr>
                    <a:t>diwakili oleh !</a:t>
                  </a:r>
                </a:p>
                <a:p>
                  <a:r>
                    <a:rPr lang="id-ID" sz="1600" dirty="0">
                      <a:solidFill>
                        <a:schemeClr val="tx1"/>
                      </a:solidFill>
                    </a:rPr>
                    <a:t>a. Bagaimana hubungan sisi GF dan bayangannya?</a:t>
                  </a:r>
                </a:p>
                <a:p>
                  <a:r>
                    <a:rPr lang="id-ID" sz="1600" dirty="0">
                      <a:solidFill>
                        <a:schemeClr val="tx1"/>
                      </a:solidFill>
                    </a:rPr>
                    <a:t>b. Bagaimana hubungan bangun EFGH dan bayangannya?</a:t>
                  </a:r>
                  <a:endParaRPr lang="en-ID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91CB8F3-4964-42BB-9C67-2E3395A680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6994" y="1962354"/>
                  <a:ext cx="8284050" cy="1326826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80F1E96-AC8D-4B92-8829-3806D69F7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419" t="50000" r="51874" b="23482"/>
            <a:stretch/>
          </p:blipFill>
          <p:spPr>
            <a:xfrm>
              <a:off x="8364306" y="3787079"/>
              <a:ext cx="2233353" cy="140448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C5352711-5865-4744-BA31-027ABB092FE4}"/>
                    </a:ext>
                  </a:extLst>
                </p:cNvPr>
                <p:cNvSpPr txBox="1"/>
                <p:nvPr/>
              </p:nvSpPr>
              <p:spPr>
                <a:xfrm>
                  <a:off x="969016" y="3491238"/>
                  <a:ext cx="7773308" cy="19333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ID" sz="1600" dirty="0">
                      <a:solidFill>
                        <a:schemeClr val="tx1"/>
                      </a:solidFill>
                    </a:rPr>
                    <a:t>Jawab:</a:t>
                  </a:r>
                </a:p>
                <a:p>
                  <a:r>
                    <a:rPr lang="en-ID" sz="1600" dirty="0" err="1"/>
                    <a:t>Gambarlah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persegi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panjang</a:t>
                  </a:r>
                  <a:r>
                    <a:rPr lang="en-ID" sz="1600" dirty="0"/>
                    <a:t> </a:t>
                  </a:r>
                  <a:r>
                    <a:rPr lang="en-ID" sz="1600" i="1" dirty="0"/>
                    <a:t>EFGH</a:t>
                  </a:r>
                  <a:r>
                    <a:rPr lang="en-ID" sz="1600" dirty="0"/>
                    <a:t>, </a:t>
                  </a:r>
                  <a:r>
                    <a:rPr lang="en-ID" sz="1600" dirty="0" err="1"/>
                    <a:t>kemudian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tentukan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bayangannya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dengan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cara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membuat</a:t>
                  </a:r>
                  <a:r>
                    <a:rPr lang="en-ID" sz="1600" dirty="0"/>
                    <a:t> </a:t>
                  </a:r>
                  <a:r>
                    <a:rPr lang="en-ID" sz="1600" i="1" dirty="0"/>
                    <a:t>. </a:t>
                  </a:r>
                  <a:endParaRPr lang="en-ID" sz="1600" dirty="0"/>
                </a:p>
                <a:p>
                  <a:r>
                    <a:rPr lang="en-ID" sz="1600" b="1" dirty="0"/>
                    <a:t>a. </a:t>
                  </a:r>
                  <a:r>
                    <a:rPr lang="en-ID" sz="1600" dirty="0" err="1"/>
                    <a:t>Bayangan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dari</a:t>
                  </a:r>
                  <a:r>
                    <a:rPr lang="en-ID" sz="1600" dirty="0"/>
                    <a:t> </a:t>
                  </a:r>
                  <a:r>
                    <a:rPr lang="en-ID" sz="1600" i="1" dirty="0"/>
                    <a:t> </a:t>
                  </a:r>
                  <a:r>
                    <a:rPr lang="en-ID" sz="1600" dirty="0" err="1"/>
                    <a:t>adalah</a:t>
                  </a:r>
                  <a:r>
                    <a:rPr lang="en-ID" sz="1600" dirty="0"/>
                    <a:t> </a:t>
                  </a:r>
                  <a:r>
                    <a:rPr lang="nl-NL" sz="1600" dirty="0"/>
                    <a:t> Panjang </a:t>
                  </a:r>
                  <a:r>
                    <a:rPr lang="nl-NL" sz="1600" i="1" dirty="0"/>
                    <a:t> </a:t>
                  </a:r>
                  <a:r>
                    <a:rPr lang="nl-NL" sz="1600" dirty="0"/>
                    <a:t>dan . </a:t>
                  </a:r>
                </a:p>
                <a:p>
                  <a:r>
                    <a:rPr lang="en-ID" sz="1600" b="1" dirty="0"/>
                    <a:t>b. </a:t>
                  </a:r>
                  <a:r>
                    <a:rPr lang="en-ID" sz="1600" dirty="0" err="1"/>
                    <a:t>Bangun</a:t>
                  </a:r>
                  <a:r>
                    <a:rPr lang="en-ID" sz="1600" dirty="0"/>
                    <a:t> dan </a:t>
                  </a:r>
                  <a:r>
                    <a:rPr lang="en-ID" sz="1600" dirty="0" err="1"/>
                    <a:t>bayangannya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yaitu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bangunkongruen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atau</a:t>
                  </a:r>
                  <a:r>
                    <a:rPr lang="en-ID" sz="1600" dirty="0"/>
                    <a:t> </a:t>
                  </a:r>
                  <a:r>
                    <a:rPr lang="en-ID" sz="1600" dirty="0" err="1"/>
                    <a:t>sama</a:t>
                  </a:r>
                  <a:r>
                    <a:rPr lang="en-ID" sz="1600" dirty="0"/>
                    <a:t> dan </a:t>
                  </a:r>
                  <a:r>
                    <a:rPr lang="en-ID" sz="1600" dirty="0" err="1"/>
                    <a:t>sebangun</a:t>
                  </a:r>
                  <a:r>
                    <a:rPr lang="en-ID" sz="1600" dirty="0"/>
                    <a:t>.</a:t>
                  </a:r>
                  <a:endParaRPr lang="en-ID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C5352711-5865-4744-BA31-027ABB092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016" y="3491238"/>
                  <a:ext cx="7773308" cy="193337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8492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557472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Notasi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Translasi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dengan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Pasangan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Bilangan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71337" y="2049592"/>
            <a:ext cx="8397159" cy="3804360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2E17AE-9133-4909-8EB2-88B2C05A47CB}"/>
                  </a:ext>
                </a:extLst>
              </p:cNvPr>
              <p:cNvSpPr/>
              <p:nvPr/>
            </p:nvSpPr>
            <p:spPr>
              <a:xfrm>
                <a:off x="502731" y="2198424"/>
                <a:ext cx="8292125" cy="144654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32" tIns="45716" rIns="91432" bIns="45716">
                <a:spAutoFit/>
              </a:bodyPr>
              <a:lstStyle/>
              <a:p>
                <a:r>
                  <a:rPr lang="en-ID" sz="2200" dirty="0">
                    <a:solidFill>
                      <a:srgbClr val="000000"/>
                    </a:solidFill>
                  </a:rPr>
                  <a:t>Suatu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translasi</a:t>
                </a:r>
                <a:r>
                  <a:rPr lang="en-ID" sz="2200" dirty="0">
                    <a:solidFill>
                      <a:srgbClr val="000000"/>
                    </a:solidFill>
                  </a:rPr>
                  <a:t>,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selain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dapat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diwakili</a:t>
                </a:r>
                <a:r>
                  <a:rPr lang="en-ID" sz="2200" dirty="0">
                    <a:solidFill>
                      <a:srgbClr val="000000"/>
                    </a:solidFill>
                  </a:rPr>
                  <a:t> oleh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sebuah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ruas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garis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berarah</a:t>
                </a:r>
                <a:r>
                  <a:rPr lang="en-ID" sz="2200" dirty="0">
                    <a:solidFill>
                      <a:srgbClr val="000000"/>
                    </a:solidFill>
                  </a:rPr>
                  <a:t>,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dapat</a:t>
                </a:r>
                <a:r>
                  <a:rPr lang="en-ID" sz="2200" dirty="0">
                    <a:solidFill>
                      <a:srgbClr val="000000"/>
                    </a:solidFill>
                  </a:rPr>
                  <a:t> juga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dinyatakan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dengan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pasangan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bilangan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dengan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x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sebagai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i="1" dirty="0" err="1">
                    <a:solidFill>
                      <a:srgbClr val="000000"/>
                    </a:solidFill>
                  </a:rPr>
                  <a:t>komponen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i="1" dirty="0" err="1">
                    <a:solidFill>
                      <a:srgbClr val="000000"/>
                    </a:solidFill>
                  </a:rPr>
                  <a:t>mendatar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>
                    <a:solidFill>
                      <a:srgbClr val="000000"/>
                    </a:solidFill>
                  </a:rPr>
                  <a:t>(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horizontal</a:t>
                </a:r>
                <a:r>
                  <a:rPr lang="en-ID" sz="2200" dirty="0">
                    <a:solidFill>
                      <a:srgbClr val="000000"/>
                    </a:solidFill>
                  </a:rPr>
                  <a:t>) dan 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y </a:t>
                </a:r>
                <a:r>
                  <a:rPr lang="en-ID" sz="2200" dirty="0" err="1">
                    <a:solidFill>
                      <a:srgbClr val="000000"/>
                    </a:solidFill>
                  </a:rPr>
                  <a:t>sebagai</a:t>
                </a:r>
                <a:r>
                  <a:rPr lang="en-ID" sz="2200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i="1" dirty="0" err="1">
                    <a:solidFill>
                      <a:srgbClr val="000000"/>
                    </a:solidFill>
                  </a:rPr>
                  <a:t>komponen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i="1" dirty="0" err="1">
                    <a:solidFill>
                      <a:srgbClr val="000000"/>
                    </a:solidFill>
                  </a:rPr>
                  <a:t>tegak</a:t>
                </a:r>
                <a:r>
                  <a:rPr lang="en-ID" sz="2200" i="1" dirty="0">
                    <a:solidFill>
                      <a:srgbClr val="000000"/>
                    </a:solidFill>
                  </a:rPr>
                  <a:t> </a:t>
                </a:r>
                <a:r>
                  <a:rPr lang="en-ID" sz="2200" dirty="0">
                    <a:solidFill>
                      <a:srgbClr val="000000"/>
                    </a:solidFill>
                  </a:rPr>
                  <a:t>(</a:t>
                </a:r>
                <a:r>
                  <a:rPr lang="en-ID" sz="2200" i="1" dirty="0" err="1">
                    <a:solidFill>
                      <a:srgbClr val="000000"/>
                    </a:solidFill>
                  </a:rPr>
                  <a:t>vertikal</a:t>
                </a:r>
                <a:r>
                  <a:rPr lang="en-ID" sz="2200" dirty="0">
                    <a:solidFill>
                      <a:srgbClr val="000000"/>
                    </a:solidFill>
                  </a:rPr>
                  <a:t>). </a:t>
                </a:r>
                <a:endParaRPr lang="id-ID" sz="2200" dirty="0">
                  <a:solidFill>
                    <a:srgbClr val="000000"/>
                  </a:solidFill>
                  <a:latin typeface="Calibri (Body)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C2E17AE-9133-4909-8EB2-88B2C05A4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31" y="2198424"/>
                <a:ext cx="8292125" cy="144654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18741" y="3915415"/>
            <a:ext cx="771955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Translasi</a:t>
            </a:r>
            <a:r>
              <a:rPr lang="en-US" sz="2200" b="1" dirty="0"/>
              <a:t> </a:t>
            </a:r>
            <a:r>
              <a:rPr lang="en-US" sz="2200" dirty="0"/>
              <a:t>(a/b) </a:t>
            </a:r>
            <a:r>
              <a:rPr lang="en-US" sz="2200" dirty="0" err="1"/>
              <a:t>memindahkan</a:t>
            </a:r>
            <a:r>
              <a:rPr lang="en-US" sz="2200" dirty="0"/>
              <a:t> </a:t>
            </a:r>
            <a:r>
              <a:rPr lang="en-US" sz="2200" dirty="0" err="1"/>
              <a:t>titik</a:t>
            </a:r>
            <a:r>
              <a:rPr lang="en-US" sz="2200" dirty="0"/>
              <a:t> </a:t>
            </a:r>
            <a:r>
              <a:rPr lang="en-US" sz="2200" dirty="0" err="1"/>
              <a:t>dengan</a:t>
            </a:r>
            <a:r>
              <a:rPr lang="en-US" sz="2200" dirty="0"/>
              <a:t> </a:t>
            </a:r>
            <a:r>
              <a:rPr lang="en-US" sz="2200" dirty="0" err="1"/>
              <a:t>aturan</a:t>
            </a:r>
            <a:r>
              <a:rPr lang="en-US" sz="2200" dirty="0"/>
              <a:t> </a:t>
            </a:r>
            <a:r>
              <a:rPr lang="en-US" sz="2200" dirty="0" err="1"/>
              <a:t>berikut</a:t>
            </a:r>
            <a:r>
              <a:rPr lang="en-US" sz="2200" dirty="0"/>
              <a:t>: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/>
              <a:t>a</a:t>
            </a:r>
            <a:r>
              <a:rPr lang="en-US" sz="2200" dirty="0"/>
              <a:t> </a:t>
            </a:r>
            <a:r>
              <a:rPr lang="en-US" sz="2200" dirty="0" err="1"/>
              <a:t>satuan</a:t>
            </a:r>
            <a:r>
              <a:rPr lang="en-US" sz="2200" dirty="0"/>
              <a:t> </a:t>
            </a:r>
            <a:r>
              <a:rPr lang="en-US" sz="2200" dirty="0" err="1"/>
              <a:t>mandatar</a:t>
            </a:r>
            <a:r>
              <a:rPr lang="en-US" sz="2200" dirty="0"/>
              <a:t> </a:t>
            </a:r>
            <a:r>
              <a:rPr lang="en-US" sz="2200" b="1" i="1" dirty="0" err="1"/>
              <a:t>ke</a:t>
            </a:r>
            <a:r>
              <a:rPr lang="en-US" sz="2200" b="1" i="1" dirty="0"/>
              <a:t> </a:t>
            </a:r>
            <a:r>
              <a:rPr lang="en-US" sz="2200" b="1" i="1" dirty="0" err="1"/>
              <a:t>kanan</a:t>
            </a:r>
            <a:r>
              <a:rPr lang="en-US" sz="2200" b="1" i="1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dirty="0" err="1"/>
              <a:t>posisi</a:t>
            </a:r>
            <a:r>
              <a:rPr lang="en-US" sz="2200" dirty="0"/>
              <a:t> </a:t>
            </a:r>
            <a:r>
              <a:rPr lang="en-US" sz="2200" b="1" i="1" dirty="0"/>
              <a:t>a </a:t>
            </a:r>
            <a:r>
              <a:rPr lang="en-US" sz="2200" b="1" i="1" dirty="0" err="1"/>
              <a:t>positif</a:t>
            </a:r>
            <a:r>
              <a:rPr lang="en-US" sz="2200" b="1" i="1" dirty="0"/>
              <a:t> </a:t>
            </a:r>
            <a:r>
              <a:rPr lang="en-US" sz="2200" dirty="0" err="1"/>
              <a:t>atau</a:t>
            </a:r>
            <a:r>
              <a:rPr lang="en-US" sz="2200" b="1" i="1" dirty="0"/>
              <a:t> a </a:t>
            </a:r>
            <a:r>
              <a:rPr lang="en-US" sz="2200" dirty="0" err="1"/>
              <a:t>satuan</a:t>
            </a:r>
            <a:r>
              <a:rPr lang="en-US" sz="2200" dirty="0"/>
              <a:t> </a:t>
            </a:r>
            <a:r>
              <a:rPr lang="en-US" sz="2200" b="1" i="1" dirty="0" err="1"/>
              <a:t>ke</a:t>
            </a:r>
            <a:r>
              <a:rPr lang="en-US" sz="2200" b="1" i="1" dirty="0"/>
              <a:t> </a:t>
            </a:r>
            <a:r>
              <a:rPr lang="en-US" sz="2200" b="1" i="1" dirty="0" err="1"/>
              <a:t>kiri</a:t>
            </a:r>
            <a:r>
              <a:rPr lang="en-US" sz="2200" b="1" i="1" dirty="0"/>
              <a:t> </a:t>
            </a:r>
            <a:r>
              <a:rPr lang="en-US" sz="2200" b="1" i="1" dirty="0" err="1"/>
              <a:t>jika</a:t>
            </a:r>
            <a:r>
              <a:rPr lang="en-US" sz="2200" b="1" i="1" dirty="0"/>
              <a:t> a </a:t>
            </a:r>
            <a:r>
              <a:rPr lang="en-US" sz="2200" b="1" i="1" dirty="0" err="1"/>
              <a:t>negatif</a:t>
            </a:r>
            <a:r>
              <a:rPr lang="en-US" sz="2200" b="1" i="1" dirty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sz="2200" b="1" i="1" dirty="0"/>
              <a:t>b</a:t>
            </a:r>
            <a:r>
              <a:rPr lang="en-US" sz="2200" dirty="0"/>
              <a:t> </a:t>
            </a:r>
            <a:r>
              <a:rPr lang="en-US" sz="2200" dirty="0" err="1"/>
              <a:t>satuan</a:t>
            </a:r>
            <a:r>
              <a:rPr lang="en-US" sz="2200" dirty="0"/>
              <a:t> </a:t>
            </a:r>
            <a:r>
              <a:rPr lang="en-US" sz="2200" dirty="0" err="1"/>
              <a:t>tegak</a:t>
            </a:r>
            <a:r>
              <a:rPr lang="en-US" sz="2200" dirty="0"/>
              <a:t> </a:t>
            </a:r>
            <a:r>
              <a:rPr lang="en-US" sz="2200" b="1" i="1" dirty="0" err="1"/>
              <a:t>ke</a:t>
            </a:r>
            <a:r>
              <a:rPr lang="en-US" sz="2200" b="1" i="1" dirty="0"/>
              <a:t> </a:t>
            </a:r>
            <a:r>
              <a:rPr lang="en-US" sz="2200" b="1" i="1" dirty="0" err="1"/>
              <a:t>atas</a:t>
            </a:r>
            <a:r>
              <a:rPr lang="en-US" sz="2200" b="1" i="1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b="1" i="1" dirty="0"/>
              <a:t>b </a:t>
            </a:r>
            <a:r>
              <a:rPr lang="en-US" sz="2200" b="1" i="1" dirty="0" err="1"/>
              <a:t>positif</a:t>
            </a:r>
            <a:r>
              <a:rPr lang="en-US" sz="2200" b="1" i="1" dirty="0"/>
              <a:t> </a:t>
            </a:r>
            <a:r>
              <a:rPr lang="en-US" sz="2200" dirty="0" err="1"/>
              <a:t>atau</a:t>
            </a:r>
            <a:r>
              <a:rPr lang="en-US" sz="2200" b="1" i="1" dirty="0"/>
              <a:t> b </a:t>
            </a:r>
            <a:r>
              <a:rPr lang="en-US" sz="2200" dirty="0" err="1"/>
              <a:t>satuan</a:t>
            </a:r>
            <a:r>
              <a:rPr lang="en-US" sz="2200" dirty="0"/>
              <a:t> </a:t>
            </a:r>
            <a:r>
              <a:rPr lang="en-US" sz="2200" b="1" i="1" dirty="0" err="1"/>
              <a:t>ke</a:t>
            </a:r>
            <a:r>
              <a:rPr lang="en-US" sz="2200" b="1" i="1" dirty="0"/>
              <a:t> </a:t>
            </a:r>
            <a:r>
              <a:rPr lang="en-US" sz="2200" b="1" i="1" dirty="0" err="1"/>
              <a:t>bawah</a:t>
            </a:r>
            <a:r>
              <a:rPr lang="en-US" sz="2200" b="1" i="1" dirty="0"/>
              <a:t> </a:t>
            </a:r>
            <a:r>
              <a:rPr lang="en-US" sz="2200" dirty="0" err="1"/>
              <a:t>jika</a:t>
            </a:r>
            <a:r>
              <a:rPr lang="en-US" sz="2200" dirty="0"/>
              <a:t> </a:t>
            </a:r>
            <a:r>
              <a:rPr lang="en-US" sz="2200" b="1" i="1" dirty="0"/>
              <a:t>b </a:t>
            </a:r>
            <a:r>
              <a:rPr lang="en-US" sz="2200" b="1" i="1" dirty="0" err="1"/>
              <a:t>negatif</a:t>
            </a:r>
            <a:r>
              <a:rPr lang="en-US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296925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1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38070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Koordinat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Bayangan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71337" y="1873749"/>
            <a:ext cx="8397159" cy="370749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0" lvl="1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endParaRPr lang="id-ID" sz="22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4D5866-B253-4A13-B670-9878AE6898D9}"/>
              </a:ext>
            </a:extLst>
          </p:cNvPr>
          <p:cNvGrpSpPr/>
          <p:nvPr/>
        </p:nvGrpSpPr>
        <p:grpSpPr>
          <a:xfrm>
            <a:off x="432174" y="2221697"/>
            <a:ext cx="8293060" cy="3251312"/>
            <a:chOff x="311399" y="2201242"/>
            <a:chExt cx="10528246" cy="412762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348C999-4B30-4AC1-AB3A-31A34D4E2A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775" t="59098" r="38424" b="31915"/>
            <a:stretch/>
          </p:blipFill>
          <p:spPr>
            <a:xfrm>
              <a:off x="1175657" y="3935297"/>
              <a:ext cx="5165910" cy="709273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FF4FF78-E64A-4FAD-BC81-1666BCA29166}"/>
                </a:ext>
              </a:extLst>
            </p:cNvPr>
            <p:cNvGrpSpPr/>
            <p:nvPr/>
          </p:nvGrpSpPr>
          <p:grpSpPr>
            <a:xfrm>
              <a:off x="311399" y="2201242"/>
              <a:ext cx="10528246" cy="4127627"/>
              <a:chOff x="311399" y="2201242"/>
              <a:chExt cx="10528246" cy="4127627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C2E17AE-9133-4909-8EB2-88B2C05A47CB}"/>
                  </a:ext>
                </a:extLst>
              </p:cNvPr>
              <p:cNvSpPr/>
              <p:nvPr/>
            </p:nvSpPr>
            <p:spPr>
              <a:xfrm>
                <a:off x="311399" y="2201242"/>
                <a:ext cx="7228115" cy="64632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32" tIns="45716" rIns="91432" bIns="45716">
                <a:spAutoFit/>
              </a:bodyPr>
              <a:lstStyle/>
              <a:p>
                <a:r>
                  <a:rPr lang="en-ID" sz="1800" dirty="0">
                    <a:solidFill>
                      <a:schemeClr val="tx1"/>
                    </a:solidFill>
                  </a:rPr>
                  <a:t>Gambar di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samping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menunjukkan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titik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i="1" dirty="0">
                    <a:solidFill>
                      <a:schemeClr val="tx1"/>
                    </a:solidFill>
                  </a:rPr>
                  <a:t>A</a:t>
                </a:r>
                <a:r>
                  <a:rPr lang="en-ID" sz="1800" dirty="0">
                    <a:solidFill>
                      <a:schemeClr val="tx1"/>
                    </a:solidFill>
                  </a:rPr>
                  <a:t>(–6, 5)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digeser</a:t>
                </a:r>
                <a:r>
                  <a:rPr lang="en-ID" sz="1800" dirty="0">
                    <a:solidFill>
                      <a:schemeClr val="tx1"/>
                    </a:solidFill>
                  </a:rPr>
                  <a:t> 10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satuan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ke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kanan</a:t>
                </a:r>
                <a:r>
                  <a:rPr lang="en-ID" sz="1800" dirty="0">
                    <a:solidFill>
                      <a:schemeClr val="tx1"/>
                    </a:solidFill>
                  </a:rPr>
                  <a:t>,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kemudian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digeser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lagi</a:t>
                </a:r>
                <a:r>
                  <a:rPr lang="en-ID" sz="1800" dirty="0">
                    <a:solidFill>
                      <a:schemeClr val="tx1"/>
                    </a:solidFill>
                  </a:rPr>
                  <a:t> 8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satuan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ke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bawah</a:t>
                </a:r>
                <a:r>
                  <a:rPr lang="en-ID" sz="1800" dirty="0">
                    <a:solidFill>
                      <a:schemeClr val="tx1"/>
                    </a:solidFill>
                  </a:rPr>
                  <a:t>. </a:t>
                </a:r>
                <a:endParaRPr lang="id-ID" sz="1800" dirty="0">
                  <a:solidFill>
                    <a:schemeClr val="tx1"/>
                  </a:solidFill>
                  <a:latin typeface="Calibri (Body)"/>
                </a:endParaRP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A4EA378-B0B9-44CD-A1AA-5A29D25D7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1682" t="23788" r="20225" b="35078"/>
              <a:stretch/>
            </p:blipFill>
            <p:spPr>
              <a:xfrm>
                <a:off x="7524546" y="2291937"/>
                <a:ext cx="3315099" cy="2729014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B3227B1-7037-42CF-91D4-E28143489BF3}"/>
                  </a:ext>
                </a:extLst>
              </p:cNvPr>
              <p:cNvSpPr/>
              <p:nvPr/>
            </p:nvSpPr>
            <p:spPr>
              <a:xfrm>
                <a:off x="311399" y="3046743"/>
                <a:ext cx="7434292" cy="328212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wrap="square" lIns="91432" tIns="45716" rIns="91432" bIns="45716">
                <a:spAutoFit/>
              </a:bodyPr>
              <a:lstStyle/>
              <a:p>
                <a:r>
                  <a:rPr lang="en-ID" sz="1800" dirty="0" err="1">
                    <a:solidFill>
                      <a:schemeClr val="tx1"/>
                    </a:solidFill>
                  </a:rPr>
                  <a:t>Untuk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mempermudah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pemahaman</a:t>
                </a:r>
                <a:r>
                  <a:rPr lang="en-ID" sz="1800" dirty="0">
                    <a:solidFill>
                      <a:schemeClr val="tx1"/>
                    </a:solidFill>
                  </a:rPr>
                  <a:t>,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situasi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tersebut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dapat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dinyatakan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dengan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cara</a:t>
                </a:r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r>
                  <a:rPr lang="en-ID" sz="1800" dirty="0" err="1">
                    <a:solidFill>
                      <a:schemeClr val="tx1"/>
                    </a:solidFill>
                  </a:rPr>
                  <a:t>berikut</a:t>
                </a:r>
                <a:r>
                  <a:rPr lang="en-ID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ID" sz="1800" dirty="0">
                  <a:solidFill>
                    <a:schemeClr val="tx1"/>
                  </a:solidFill>
                </a:endParaRPr>
              </a:p>
              <a:p>
                <a:endParaRPr lang="en-ID" sz="1800" dirty="0">
                  <a:solidFill>
                    <a:schemeClr val="tx1"/>
                  </a:solidFill>
                </a:endParaRPr>
              </a:p>
              <a:p>
                <a:endParaRPr lang="en-ID" sz="1800" dirty="0">
                  <a:solidFill>
                    <a:schemeClr val="tx1"/>
                  </a:solidFill>
                </a:endParaRPr>
              </a:p>
              <a:p>
                <a:r>
                  <a:rPr lang="en-ID" sz="1800" dirty="0">
                    <a:solidFill>
                      <a:schemeClr val="tx1"/>
                    </a:solidFill>
                  </a:rPr>
                  <a:t>Dengan demikian, dapat disimpulkan sebagai berikut.</a:t>
                </a:r>
              </a:p>
              <a:p>
                <a:endParaRPr lang="en-ID" sz="1800" dirty="0">
                  <a:solidFill>
                    <a:schemeClr val="tx1"/>
                  </a:solidFill>
                </a:endParaRPr>
              </a:p>
              <a:p>
                <a:r>
                  <a:rPr lang="en-ID" sz="1800" dirty="0">
                    <a:solidFill>
                      <a:schemeClr val="tx1"/>
                    </a:solidFill>
                  </a:rPr>
                  <a:t>Bayangan titik A(x, y) pada translasi (a/b) adalah A’(x+a, y+b).</a:t>
                </a:r>
              </a:p>
              <a:p>
                <a:r>
                  <a:rPr lang="en-ID" sz="1800" dirty="0">
                    <a:solidFill>
                      <a:schemeClr val="tx1"/>
                    </a:solidFill>
                  </a:rPr>
                  <a:t> </a:t>
                </a:r>
                <a:endParaRPr lang="id-ID" sz="1800" dirty="0">
                  <a:solidFill>
                    <a:schemeClr val="tx1"/>
                  </a:solidFill>
                  <a:latin typeface="Calibri (Body)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6332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20" name="Freeform 19"/>
          <p:cNvSpPr/>
          <p:nvPr/>
        </p:nvSpPr>
        <p:spPr>
          <a:xfrm>
            <a:off x="390387" y="1364388"/>
            <a:ext cx="8397159" cy="4632923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78150" y="1383184"/>
            <a:ext cx="7837414" cy="4050369"/>
            <a:chOff x="982980" y="1512838"/>
            <a:chExt cx="10088880" cy="4000858"/>
          </a:xfrm>
        </p:grpSpPr>
        <p:sp>
          <p:nvSpPr>
            <p:cNvPr id="11" name="Rectangle 10"/>
            <p:cNvSpPr/>
            <p:nvPr/>
          </p:nvSpPr>
          <p:spPr>
            <a:xfrm>
              <a:off x="982980" y="2233580"/>
              <a:ext cx="10088880" cy="3280116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3" descr="C:\Users\P1873\Documents\ESPS Biologi SMA\exclamation-mark-350198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58" t="10204" r="33364" b="36879"/>
            <a:stretch/>
          </p:blipFill>
          <p:spPr bwMode="auto">
            <a:xfrm rot="1118417">
              <a:off x="10551214" y="1512838"/>
              <a:ext cx="459686" cy="14414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7364254" y="1677710"/>
              <a:ext cx="3173671" cy="592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Contoh</a:t>
              </a:r>
              <a:r>
                <a:rPr lang="en-US" sz="3300" b="1" dirty="0">
                  <a:solidFill>
                    <a:srgbClr val="0070C0"/>
                  </a:solidFill>
                  <a:latin typeface="Colonna MT" panose="04020805060202030203" pitchFamily="82" charset="0"/>
                </a:rPr>
                <a:t> </a:t>
              </a:r>
              <a:r>
                <a:rPr lang="en-US" sz="3300" b="1" dirty="0" err="1">
                  <a:solidFill>
                    <a:srgbClr val="0070C0"/>
                  </a:solidFill>
                  <a:latin typeface="Colonna MT" panose="04020805060202030203" pitchFamily="82" charset="0"/>
                </a:rPr>
                <a:t>Soal</a:t>
              </a:r>
              <a:endParaRPr lang="en-US" sz="3300" b="1" dirty="0">
                <a:solidFill>
                  <a:srgbClr val="0070C0"/>
                </a:solidFill>
                <a:latin typeface="Colonna MT" panose="04020805060202030203" pitchFamily="8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C1B41D-EC8A-4824-BC05-76EC102D75AB}"/>
              </a:ext>
            </a:extLst>
          </p:cNvPr>
          <p:cNvGrpSpPr/>
          <p:nvPr/>
        </p:nvGrpSpPr>
        <p:grpSpPr>
          <a:xfrm>
            <a:off x="709671" y="2201644"/>
            <a:ext cx="7694438" cy="3142789"/>
            <a:chOff x="894003" y="1630578"/>
            <a:chExt cx="9021652" cy="368489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669D85-D5CA-48FD-9585-D23C18903659}"/>
                </a:ext>
              </a:extLst>
            </p:cNvPr>
            <p:cNvGrpSpPr/>
            <p:nvPr/>
          </p:nvGrpSpPr>
          <p:grpSpPr>
            <a:xfrm>
              <a:off x="894003" y="1630578"/>
              <a:ext cx="8325444" cy="3684890"/>
              <a:chOff x="894003" y="1630578"/>
              <a:chExt cx="8325444" cy="36848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C91CB8F3-4964-42BB-9C67-2E3395A680AB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04" y="1630578"/>
                    <a:ext cx="8079938" cy="133520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1700" i="1" dirty="0"/>
                      <a:t>A</a:t>
                    </a:r>
                    <a:r>
                      <a:rPr lang="en-ID" sz="1700" dirty="0"/>
                      <a:t>(8, 3), </a:t>
                    </a:r>
                    <a:r>
                      <a:rPr lang="en-ID" sz="1700" i="1" dirty="0"/>
                      <a:t>B</a:t>
                    </a:r>
                    <a:r>
                      <a:rPr lang="en-ID" sz="1700" dirty="0"/>
                      <a:t>(5, –3), dan </a:t>
                    </a:r>
                    <a:r>
                      <a:rPr lang="en-ID" sz="1700" i="1" dirty="0"/>
                      <a:t>C</a:t>
                    </a:r>
                    <a:r>
                      <a:rPr lang="en-ID" sz="1700" dirty="0"/>
                      <a:t>(10, –2) </a:t>
                    </a:r>
                    <a:r>
                      <a:rPr lang="en-ID" sz="1700" dirty="0" err="1"/>
                      <a:t>adalah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titik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sudut</a:t>
                    </a:r>
                    <a:r>
                      <a:rPr lang="en-ID" sz="1700" dirty="0"/>
                      <a:t> pada </a:t>
                    </a:r>
                    <a:r>
                      <a:rPr lang="el-GR" sz="1700" dirty="0"/>
                      <a:t>Δ</a:t>
                    </a:r>
                    <a:r>
                      <a:rPr lang="en-ID" sz="1700" i="1" dirty="0"/>
                      <a:t>ABC</a:t>
                    </a:r>
                    <a:r>
                      <a:rPr lang="en-ID" sz="1700" dirty="0"/>
                      <a:t>. Pada </a:t>
                    </a:r>
                    <a:r>
                      <a:rPr lang="en-ID" sz="1700" dirty="0" err="1"/>
                      <a:t>translasi</a:t>
                    </a:r>
                    <a:r>
                      <a:rPr lang="en-ID" sz="1700" dirty="0"/>
                      <a:t> , </a:t>
                    </a:r>
                    <a:r>
                      <a:rPr lang="el-GR" sz="1700" dirty="0"/>
                      <a:t>Δ </a:t>
                    </a:r>
                    <a:r>
                      <a:rPr lang="en-ID" sz="1700" i="1" dirty="0"/>
                      <a:t>ABC </a:t>
                    </a:r>
                    <a:r>
                      <a:rPr lang="en-ID" sz="1700" dirty="0" err="1"/>
                      <a:t>dipetakan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ke</a:t>
                    </a:r>
                    <a:r>
                      <a:rPr lang="en-ID" sz="1700" dirty="0"/>
                      <a:t> </a:t>
                    </a:r>
                    <a:r>
                      <a:rPr lang="el-GR" sz="1700" dirty="0"/>
                      <a:t>Δ </a:t>
                    </a:r>
                    <a:r>
                      <a:rPr lang="en-ID" sz="1700" i="1" dirty="0"/>
                      <a:t>A’B’C’</a:t>
                    </a:r>
                    <a:r>
                      <a:rPr lang="en-ID" sz="1700" dirty="0"/>
                      <a:t>. </a:t>
                    </a:r>
                  </a:p>
                  <a:p>
                    <a:r>
                      <a:rPr lang="en-ID" sz="1700" b="1" dirty="0"/>
                      <a:t>a. </a:t>
                    </a:r>
                    <a:r>
                      <a:rPr lang="en-ID" sz="1700" dirty="0" err="1"/>
                      <a:t>Gambarlah</a:t>
                    </a:r>
                    <a:r>
                      <a:rPr lang="en-ID" sz="1700" dirty="0"/>
                      <a:t> </a:t>
                    </a:r>
                    <a:r>
                      <a:rPr lang="el-GR" sz="1700" dirty="0"/>
                      <a:t>Δ</a:t>
                    </a:r>
                    <a:r>
                      <a:rPr lang="en-ID" sz="1700" i="1" dirty="0"/>
                      <a:t>ABC </a:t>
                    </a:r>
                    <a:r>
                      <a:rPr lang="en-ID" sz="1700" dirty="0" err="1"/>
                      <a:t>beserta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bayangannya</a:t>
                    </a:r>
                    <a:r>
                      <a:rPr lang="en-ID" sz="1700" dirty="0"/>
                      <a:t>! </a:t>
                    </a:r>
                  </a:p>
                  <a:p>
                    <a:r>
                      <a:rPr lang="en-ID" sz="1700" b="1" dirty="0"/>
                      <a:t>b. </a:t>
                    </a:r>
                    <a:r>
                      <a:rPr lang="en-ID" sz="1700" dirty="0" err="1"/>
                      <a:t>Tentukan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koordinat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titik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A’</a:t>
                    </a:r>
                    <a:r>
                      <a:rPr lang="en-ID" sz="1700" dirty="0"/>
                      <a:t>, </a:t>
                    </a:r>
                    <a:r>
                      <a:rPr lang="en-ID" sz="1700" i="1" dirty="0"/>
                      <a:t>B’</a:t>
                    </a:r>
                    <a:r>
                      <a:rPr lang="en-ID" sz="1700" dirty="0"/>
                      <a:t>, dan </a:t>
                    </a:r>
                    <a:r>
                      <a:rPr lang="en-ID" sz="1700" i="1" dirty="0"/>
                      <a:t>C’</a:t>
                    </a:r>
                    <a:r>
                      <a:rPr lang="en-ID" sz="1700" dirty="0"/>
                      <a:t>! </a:t>
                    </a:r>
                    <a:endParaRPr lang="en-ID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5" name="TextBox 24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91CB8F3-4964-42BB-9C67-2E3395A680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004" y="1630578"/>
                    <a:ext cx="8079938" cy="133520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C5352711-5865-4744-BA31-027ABB092FE4}"/>
                      </a:ext>
                    </a:extLst>
                  </p:cNvPr>
                  <p:cNvSpPr txBox="1"/>
                  <p:nvPr/>
                </p:nvSpPr>
                <p:spPr>
                  <a:xfrm>
                    <a:off x="894003" y="3060062"/>
                    <a:ext cx="8325444" cy="22554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ID" sz="1700" dirty="0" err="1">
                        <a:solidFill>
                          <a:schemeClr val="tx1"/>
                        </a:solidFill>
                      </a:rPr>
                      <a:t>Jawab</a:t>
                    </a:r>
                    <a:r>
                      <a:rPr lang="en-ID" sz="1700" dirty="0">
                        <a:solidFill>
                          <a:schemeClr val="tx1"/>
                        </a:solidFill>
                      </a:rPr>
                      <a:t>:</a:t>
                    </a:r>
                  </a:p>
                  <a:p>
                    <a:r>
                      <a:rPr lang="en-ID" sz="1700" dirty="0"/>
                      <a:t>a. </a:t>
                    </a:r>
                    <a:r>
                      <a:rPr lang="en-ID" sz="1700" dirty="0" err="1"/>
                      <a:t>Lihat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gambar</a:t>
                    </a:r>
                    <a:r>
                      <a:rPr lang="en-ID" sz="1700" dirty="0"/>
                      <a:t> di </a:t>
                    </a:r>
                    <a:r>
                      <a:rPr lang="en-ID" sz="1700" dirty="0" err="1"/>
                      <a:t>samping</a:t>
                    </a:r>
                    <a:r>
                      <a:rPr lang="en-ID" sz="1700" dirty="0"/>
                      <a:t>.</a:t>
                    </a:r>
                    <a:endParaRPr lang="en-ID" sz="1700" dirty="0">
                      <a:solidFill>
                        <a:schemeClr val="tx1"/>
                      </a:solidFill>
                    </a:endParaRPr>
                  </a:p>
                  <a:p>
                    <a:r>
                      <a:rPr lang="en-ID" sz="1700" dirty="0"/>
                      <a:t>b. </a:t>
                    </a:r>
                    <a:r>
                      <a:rPr lang="en-ID" sz="1700" dirty="0" err="1"/>
                      <a:t>Translasi</a:t>
                    </a:r>
                    <a:r>
                      <a:rPr lang="en-ID" sz="1700" dirty="0"/>
                      <a:t> . </a:t>
                    </a:r>
                  </a:p>
                  <a:p>
                    <a:r>
                      <a:rPr lang="en-ID" sz="1700" dirty="0" err="1"/>
                      <a:t>Bayangan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dari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titik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A</a:t>
                    </a:r>
                    <a:r>
                      <a:rPr lang="en-ID" sz="1700" dirty="0"/>
                      <a:t>(8, 3) </a:t>
                    </a:r>
                    <a:r>
                      <a:rPr lang="en-ID" sz="1700" dirty="0" err="1"/>
                      <a:t>adalah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A </a:t>
                    </a:r>
                    <a:r>
                      <a:rPr lang="en-ID" sz="1700" dirty="0"/>
                      <a:t>(8 + (–8), 3 + 1), </a:t>
                    </a:r>
                  </a:p>
                  <a:p>
                    <a:r>
                      <a:rPr lang="en-ID" sz="1700" dirty="0" err="1"/>
                      <a:t>maka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A </a:t>
                    </a:r>
                    <a:r>
                      <a:rPr lang="en-ID" sz="1700" dirty="0"/>
                      <a:t>(0, 4). </a:t>
                    </a:r>
                  </a:p>
                  <a:p>
                    <a:r>
                      <a:rPr lang="en-ID" sz="1700" dirty="0" err="1"/>
                      <a:t>Bayangan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dari</a:t>
                    </a:r>
                    <a:r>
                      <a:rPr lang="en-ID" sz="1700" dirty="0"/>
                      <a:t> </a:t>
                    </a:r>
                    <a:r>
                      <a:rPr lang="en-ID" sz="1700" dirty="0" err="1"/>
                      <a:t>titik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B</a:t>
                    </a:r>
                    <a:r>
                      <a:rPr lang="en-ID" sz="1700" dirty="0"/>
                      <a:t>(5, –3) </a:t>
                    </a:r>
                    <a:r>
                      <a:rPr lang="en-ID" sz="1700" dirty="0" err="1"/>
                      <a:t>adalah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B </a:t>
                    </a:r>
                    <a:r>
                      <a:rPr lang="en-ID" sz="1700" dirty="0"/>
                      <a:t>(5 + (–8), –3 + 1), </a:t>
                    </a:r>
                    <a:r>
                      <a:rPr lang="en-ID" sz="1700" dirty="0" err="1"/>
                      <a:t>maka</a:t>
                    </a:r>
                    <a:r>
                      <a:rPr lang="en-ID" sz="1700" dirty="0"/>
                      <a:t> </a:t>
                    </a:r>
                    <a:r>
                      <a:rPr lang="en-ID" sz="1700" i="1" dirty="0"/>
                      <a:t>B </a:t>
                    </a:r>
                    <a:r>
                      <a:rPr lang="en-ID" sz="1700" dirty="0"/>
                      <a:t>(–3, –2). </a:t>
                    </a:r>
                  </a:p>
                  <a:p>
                    <a:r>
                      <a:rPr lang="sv-SE" sz="1700" dirty="0"/>
                      <a:t>Bayangan dari titik </a:t>
                    </a:r>
                    <a:r>
                      <a:rPr lang="sv-SE" sz="1700" i="1" dirty="0"/>
                      <a:t>C</a:t>
                    </a:r>
                    <a:r>
                      <a:rPr lang="sv-SE" sz="1700" dirty="0"/>
                      <a:t>(10, –2) adalah </a:t>
                    </a:r>
                    <a:r>
                      <a:rPr lang="sv-SE" sz="1700" i="1" dirty="0"/>
                      <a:t>C </a:t>
                    </a:r>
                    <a:r>
                      <a:rPr lang="sv-SE" sz="1700" dirty="0"/>
                      <a:t>(10 + (–8), –2 + 1), maka </a:t>
                    </a:r>
                    <a:r>
                      <a:rPr lang="sv-SE" sz="1700" i="1" dirty="0"/>
                      <a:t>C </a:t>
                    </a:r>
                    <a:r>
                      <a:rPr lang="sv-SE" sz="1700" dirty="0"/>
                      <a:t>(2, –1). </a:t>
                    </a:r>
                    <a:endParaRPr lang="en-ID" sz="17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="" xmlns:a16="http://schemas.microsoft.com/office/drawing/2014/main" xmlns:a14="http://schemas.microsoft.com/office/drawing/2010/main" id="{C5352711-5865-4744-BA31-027ABB092F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4003" y="3060062"/>
                    <a:ext cx="8325444" cy="2255406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FB62B39-6A6A-4486-9BA5-3BC48642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145" t="22948" r="37002" b="34776"/>
            <a:stretch/>
          </p:blipFill>
          <p:spPr>
            <a:xfrm>
              <a:off x="6587185" y="2386684"/>
              <a:ext cx="3328470" cy="22065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191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-638" y="2996953"/>
            <a:ext cx="9144000" cy="3600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noFill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638" y="1"/>
            <a:ext cx="9144000" cy="344804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id-ID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0" y="264585"/>
            <a:ext cx="8244408" cy="788151"/>
          </a:xfrm>
          <a:prstGeom prst="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05645" tIns="0" rIns="205645" bIns="0" spcCol="1270" anchor="ctr"/>
          <a:lstStyle/>
          <a:p>
            <a:pPr>
              <a:defRPr/>
            </a:pPr>
            <a:r>
              <a:rPr lang="id-ID" sz="2800" b="1" dirty="0"/>
              <a:t>4.1 TRANSLASI (PERGESERAN)</a:t>
            </a:r>
          </a:p>
        </p:txBody>
      </p:sp>
      <p:sp>
        <p:nvSpPr>
          <p:cNvPr id="9" name="Rectangle 8"/>
          <p:cNvSpPr/>
          <p:nvPr/>
        </p:nvSpPr>
        <p:spPr>
          <a:xfrm>
            <a:off x="390388" y="1196752"/>
            <a:ext cx="437211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b="1" dirty="0" err="1">
                <a:solidFill>
                  <a:schemeClr val="bg1"/>
                </a:solidFill>
              </a:rPr>
              <a:t>Dua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Translasi</a:t>
            </a:r>
            <a:r>
              <a:rPr lang="en-US" sz="2100" b="1" dirty="0">
                <a:solidFill>
                  <a:schemeClr val="bg1"/>
                </a:solidFill>
              </a:rPr>
              <a:t> </a:t>
            </a:r>
            <a:r>
              <a:rPr lang="en-US" sz="2100" b="1" dirty="0" err="1">
                <a:solidFill>
                  <a:schemeClr val="bg1"/>
                </a:solidFill>
              </a:rPr>
              <a:t>Berurutan</a:t>
            </a:r>
            <a:endParaRPr lang="en-US" sz="2100" b="1" dirty="0">
              <a:solidFill>
                <a:schemeClr val="bg1"/>
              </a:solidFill>
            </a:endParaRPr>
          </a:p>
        </p:txBody>
      </p:sp>
      <p:pic>
        <p:nvPicPr>
          <p:cNvPr id="15" name="Picture 2" descr="E:\ELISA\ERLANGGA LISA\2017\TEMPLATE PPT\SMP Matematika Cholik K13N\SMP Matematika Cholik K13N b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59487"/>
            <a:ext cx="9144000" cy="79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7"/>
          <p:cNvSpPr/>
          <p:nvPr/>
        </p:nvSpPr>
        <p:spPr>
          <a:xfrm>
            <a:off x="390387" y="2171699"/>
            <a:ext cx="8397159" cy="3953349"/>
          </a:xfrm>
          <a:custGeom>
            <a:avLst/>
            <a:gdLst>
              <a:gd name="connsiteX0" fmla="*/ 0 w 8136904"/>
              <a:gd name="connsiteY0" fmla="*/ 0 h 4767835"/>
              <a:gd name="connsiteX1" fmla="*/ 8136904 w 8136904"/>
              <a:gd name="connsiteY1" fmla="*/ 0 h 4767835"/>
              <a:gd name="connsiteX2" fmla="*/ 8136904 w 8136904"/>
              <a:gd name="connsiteY2" fmla="*/ 4767835 h 4767835"/>
              <a:gd name="connsiteX3" fmla="*/ 0 w 8136904"/>
              <a:gd name="connsiteY3" fmla="*/ 4767835 h 4767835"/>
              <a:gd name="connsiteX4" fmla="*/ 0 w 8136904"/>
              <a:gd name="connsiteY4" fmla="*/ 0 h 476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36904" h="4767835">
                <a:moveTo>
                  <a:pt x="0" y="0"/>
                </a:moveTo>
                <a:lnTo>
                  <a:pt x="8136904" y="0"/>
                </a:lnTo>
                <a:lnTo>
                  <a:pt x="8136904" y="4767835"/>
                </a:lnTo>
                <a:lnTo>
                  <a:pt x="0" y="4767835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31514" tIns="150295" rIns="631514" bIns="170688" numCol="1" spcCol="1270" anchor="t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id-ID" sz="2200" kern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C95612-9A31-496A-A2FE-A7BFF5695033}"/>
              </a:ext>
            </a:extLst>
          </p:cNvPr>
          <p:cNvGrpSpPr/>
          <p:nvPr/>
        </p:nvGrpSpPr>
        <p:grpSpPr>
          <a:xfrm>
            <a:off x="518100" y="2213444"/>
            <a:ext cx="8221896" cy="2806600"/>
            <a:chOff x="311399" y="2065530"/>
            <a:chExt cx="9740625" cy="33250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EC2E17AE-9133-4909-8EB2-88B2C05A47CB}"/>
                    </a:ext>
                  </a:extLst>
                </p:cNvPr>
                <p:cNvSpPr/>
                <p:nvPr/>
              </p:nvSpPr>
              <p:spPr>
                <a:xfrm>
                  <a:off x="318985" y="2065530"/>
                  <a:ext cx="7228115" cy="1203264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32" tIns="45716" rIns="91432" bIns="45716">
                  <a:spAutoFit/>
                </a:bodyPr>
                <a:lstStyle/>
                <a:p>
                  <a:r>
                    <a:rPr lang="en-ID" sz="2000" dirty="0">
                      <a:solidFill>
                        <a:srgbClr val="000000"/>
                      </a:solidFill>
                    </a:rPr>
                    <a:t>Perhatikan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gambar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di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samping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.</a:t>
                  </a:r>
                </a:p>
                <a:p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mewakili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translasi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 dan </a:t>
                  </a:r>
                  <a:r>
                    <a:rPr lang="en-ID" sz="2000" i="1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mewakili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translasi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>
                      <a:solidFill>
                        <a:srgbClr val="000000"/>
                      </a:solidFill>
                      <a:latin typeface="Calibri (Body)"/>
                    </a:rPr>
                    <a:t>.</a:t>
                  </a:r>
                  <a:endParaRPr lang="id-ID" sz="2000" dirty="0">
                    <a:solidFill>
                      <a:srgbClr val="000000"/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EC2E17AE-9133-4909-8EB2-88B2C05A47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985" y="2065530"/>
                  <a:ext cx="7228115" cy="1203264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5D6275B-369B-4F01-B965-FDE3678425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935" t="27604" r="20224" b="37397"/>
            <a:stretch/>
          </p:blipFill>
          <p:spPr>
            <a:xfrm>
              <a:off x="7242305" y="2488829"/>
              <a:ext cx="2809719" cy="21395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3000314-8AB0-4AD8-BF0C-F9739596BB00}"/>
                    </a:ext>
                  </a:extLst>
                </p:cNvPr>
                <p:cNvSpPr/>
                <p:nvPr/>
              </p:nvSpPr>
              <p:spPr>
                <a:xfrm>
                  <a:off x="311399" y="3458030"/>
                  <a:ext cx="7228115" cy="19325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wrap="square" lIns="91432" tIns="45716" rIns="91432" bIns="45716">
                  <a:spAutoFit/>
                </a:bodyPr>
                <a:lstStyle/>
                <a:p>
                  <a:r>
                    <a:rPr lang="en-ID" sz="2000" dirty="0">
                      <a:solidFill>
                        <a:srgbClr val="000000"/>
                      </a:solidFill>
                    </a:rPr>
                    <a:t>Hubungan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komponen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i="1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dan </a:t>
                  </a:r>
                  <a:r>
                    <a:rPr lang="en-ID" sz="2000" i="1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terhadap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komponen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i="1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dapat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dinyatakan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dengan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cara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berikut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. </a:t>
                  </a:r>
                </a:p>
                <a:p>
                  <a:r>
                    <a:rPr lang="en-ID" sz="2000" i="1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⊕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mewakili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⊕    . </a:t>
                  </a:r>
                </a:p>
                <a:p>
                  <a:r>
                    <a:rPr lang="en-ID" sz="2000" dirty="0" err="1">
                      <a:solidFill>
                        <a:srgbClr val="000000"/>
                      </a:solidFill>
                    </a:rPr>
                    <a:t>Dengan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demikian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,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dapat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disimpulkan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sebagai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ID" sz="2000" dirty="0" err="1">
                      <a:solidFill>
                        <a:srgbClr val="000000"/>
                      </a:solidFill>
                    </a:rPr>
                    <a:t>berikut</a:t>
                  </a:r>
                  <a:r>
                    <a:rPr lang="en-ID" sz="2000" dirty="0">
                      <a:solidFill>
                        <a:srgbClr val="000000"/>
                      </a:solidFill>
                    </a:rPr>
                    <a:t>.</a:t>
                  </a:r>
                  <a:endParaRPr lang="id-ID" sz="2000" dirty="0">
                    <a:solidFill>
                      <a:srgbClr val="000000"/>
                    </a:solidFill>
                    <a:latin typeface="Calibri (Body)"/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3000314-8AB0-4AD8-BF0C-F9739596BB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399" y="3458030"/>
                  <a:ext cx="7228115" cy="19325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989802" y="5154006"/>
            <a:ext cx="6853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Untuk</a:t>
            </a:r>
            <a:r>
              <a:rPr lang="en-US" sz="2000" dirty="0"/>
              <a:t> </a:t>
            </a:r>
            <a:r>
              <a:rPr lang="en-US" sz="2000" dirty="0" err="1"/>
              <a:t>dua</a:t>
            </a:r>
            <a:r>
              <a:rPr lang="en-US" sz="2000" dirty="0"/>
              <a:t> </a:t>
            </a:r>
            <a:r>
              <a:rPr lang="en-US" sz="2000" dirty="0" err="1"/>
              <a:t>translasi</a:t>
            </a:r>
            <a:r>
              <a:rPr lang="en-US" sz="2000" dirty="0"/>
              <a:t> </a:t>
            </a:r>
            <a:r>
              <a:rPr lang="en-US" sz="2000" dirty="0" err="1"/>
              <a:t>berurutan</a:t>
            </a:r>
            <a:r>
              <a:rPr lang="en-US" sz="2000" dirty="0"/>
              <a:t> (a/b) </a:t>
            </a:r>
            <a:r>
              <a:rPr lang="en-US" sz="2000" dirty="0" err="1"/>
              <a:t>dan</a:t>
            </a:r>
            <a:r>
              <a:rPr lang="en-US" sz="2000" dirty="0"/>
              <a:t> (c/d) </a:t>
            </a:r>
            <a:r>
              <a:rPr lang="en-US" sz="2000" dirty="0" err="1"/>
              <a:t>berlaku</a:t>
            </a:r>
            <a:r>
              <a:rPr lang="en-US" sz="2000" dirty="0"/>
              <a:t>:</a:t>
            </a:r>
          </a:p>
          <a:p>
            <a:pPr algn="ctr"/>
            <a:r>
              <a:rPr lang="en-US" sz="2000" dirty="0"/>
              <a:t>(a/b) + (c/d) = (</a:t>
            </a:r>
            <a:r>
              <a:rPr lang="en-US" sz="2000" dirty="0" err="1"/>
              <a:t>a+c</a:t>
            </a:r>
            <a:r>
              <a:rPr lang="en-US" sz="2000" dirty="0"/>
              <a:t>/</a:t>
            </a:r>
            <a:r>
              <a:rPr lang="en-US" sz="2000" dirty="0" err="1"/>
              <a:t>b+d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36561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 animBg="1"/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4. Bangun Ruang Sisi Dat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stretch>
            <a:fillRect l="-1" t="-620" r="-6305" b="15492"/>
          </a:stretch>
        </a:blip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>
        <a:defPPr>
          <a:defRPr>
            <a:noFill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4. Bangun Ruang Sisi Datar</Template>
  <TotalTime>5949</TotalTime>
  <Words>2581</Words>
  <Application>Microsoft Office PowerPoint</Application>
  <PresentationFormat>On-screen Show (4:3)</PresentationFormat>
  <Paragraphs>271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(Body)</vt:lpstr>
      <vt:lpstr>Colonna MT</vt:lpstr>
      <vt:lpstr>4. Bangun Ruang Sisi Datar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 1 BESARAN DAN SATUAN</dc:title>
  <dc:creator>Anton Budioko</dc:creator>
  <cp:lastModifiedBy>asepkusumayadi@outlook.com</cp:lastModifiedBy>
  <cp:revision>413</cp:revision>
  <dcterms:created xsi:type="dcterms:W3CDTF">2015-01-30T06:39:47Z</dcterms:created>
  <dcterms:modified xsi:type="dcterms:W3CDTF">2022-12-11T02:44:55Z</dcterms:modified>
</cp:coreProperties>
</file>